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41"/>
  </p:notesMasterIdLst>
  <p:sldIdLst>
    <p:sldId id="293" r:id="rId2"/>
    <p:sldId id="394" r:id="rId3"/>
    <p:sldId id="303" r:id="rId4"/>
    <p:sldId id="311" r:id="rId5"/>
    <p:sldId id="313" r:id="rId6"/>
    <p:sldId id="294" r:id="rId7"/>
    <p:sldId id="315" r:id="rId8"/>
    <p:sldId id="316" r:id="rId9"/>
    <p:sldId id="318" r:id="rId10"/>
    <p:sldId id="319" r:id="rId11"/>
    <p:sldId id="320" r:id="rId12"/>
    <p:sldId id="321" r:id="rId13"/>
    <p:sldId id="324" r:id="rId14"/>
    <p:sldId id="327" r:id="rId15"/>
    <p:sldId id="328" r:id="rId16"/>
    <p:sldId id="346" r:id="rId17"/>
    <p:sldId id="347" r:id="rId18"/>
    <p:sldId id="349" r:id="rId19"/>
    <p:sldId id="350" r:id="rId20"/>
    <p:sldId id="352" r:id="rId21"/>
    <p:sldId id="353" r:id="rId22"/>
    <p:sldId id="354" r:id="rId23"/>
    <p:sldId id="355" r:id="rId24"/>
    <p:sldId id="356" r:id="rId25"/>
    <p:sldId id="357" r:id="rId26"/>
    <p:sldId id="362" r:id="rId27"/>
    <p:sldId id="363" r:id="rId28"/>
    <p:sldId id="364" r:id="rId29"/>
    <p:sldId id="365" r:id="rId30"/>
    <p:sldId id="367" r:id="rId31"/>
    <p:sldId id="368" r:id="rId32"/>
    <p:sldId id="369" r:id="rId33"/>
    <p:sldId id="370" r:id="rId34"/>
    <p:sldId id="371" r:id="rId35"/>
    <p:sldId id="372" r:id="rId36"/>
    <p:sldId id="358" r:id="rId37"/>
    <p:sldId id="359" r:id="rId38"/>
    <p:sldId id="360" r:id="rId39"/>
    <p:sldId id="310" r:id="rId40"/>
  </p:sldIdLst>
  <p:sldSz cx="9144000" cy="5143500" type="screen16x9"/>
  <p:notesSz cx="6858000" cy="9144000"/>
  <p:embeddedFontLst>
    <p:embeddedFont>
      <p:font typeface="Abel" panose="020B0604020202020204" charset="0"/>
      <p:regular r:id="rId42"/>
    </p:embeddedFont>
    <p:embeddedFont>
      <p:font typeface="Dosis" panose="020B0604020202020204" charset="0"/>
      <p:regular r:id="rId43"/>
      <p:bold r:id="rId44"/>
    </p:embeddedFont>
    <p:embeddedFont>
      <p:font typeface="Dosis ExtraLight" panose="020B0604020202020204" charset="0"/>
      <p:regular r:id="rId45"/>
      <p:bold r:id="rId46"/>
    </p:embeddedFont>
    <p:embeddedFont>
      <p:font typeface="Fira Sans Condensed ExtraLight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Josefin Sans" panose="020B0604020202020204" charset="0"/>
      <p:regular r:id="rId55"/>
      <p:bold r:id="rId56"/>
      <p:italic r:id="rId57"/>
      <p:boldItalic r:id="rId58"/>
    </p:embeddedFont>
    <p:embeddedFont>
      <p:font typeface="Squada One" panose="020B0604020202020204" charset="0"/>
      <p:regular r:id="rId59"/>
    </p:embeddedFont>
    <p:embeddedFont>
      <p:font typeface="Staatliches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zione" id="{63781B29-1FDD-469F-90D8-C05BEB10D965}">
          <p14:sldIdLst>
            <p14:sldId id="293"/>
            <p14:sldId id="394"/>
            <p14:sldId id="303"/>
            <p14:sldId id="311"/>
            <p14:sldId id="313"/>
            <p14:sldId id="294"/>
            <p14:sldId id="315"/>
            <p14:sldId id="316"/>
            <p14:sldId id="318"/>
            <p14:sldId id="319"/>
            <p14:sldId id="320"/>
            <p14:sldId id="321"/>
            <p14:sldId id="324"/>
            <p14:sldId id="327"/>
            <p14:sldId id="328"/>
            <p14:sldId id="346"/>
            <p14:sldId id="347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  <p14:sldId id="362"/>
            <p14:sldId id="363"/>
            <p14:sldId id="364"/>
            <p14:sldId id="365"/>
            <p14:sldId id="367"/>
            <p14:sldId id="368"/>
            <p14:sldId id="369"/>
            <p14:sldId id="370"/>
            <p14:sldId id="371"/>
            <p14:sldId id="372"/>
            <p14:sldId id="358"/>
            <p14:sldId id="359"/>
            <p14:sldId id="360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ato Nocera" initials="SN" lastIdx="1" clrIdx="0">
    <p:extLst>
      <p:ext uri="{19B8F6BF-5375-455C-9EA6-DF929625EA0E}">
        <p15:presenceInfo xmlns:p15="http://schemas.microsoft.com/office/powerpoint/2012/main" userId="6602be5e2c26f9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28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713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133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24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chemeClr val="accen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chemeClr val="accen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rgbClr val="FAFAFA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rgbClr val="FAFAFA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rgbClr val="FAFAFA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FAFAFA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FEND16/movie-jso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stefanoleone992/imdb-extensive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hyperlink" Target="https://www.kaggle.com/stefanoleone992/imdb-extensive-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3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https://github.com/FEND16/movie-json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kaggle.com/stefanoleone992/imdb-extensive-datase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kaggle.com/stefanoleone992/imdb-extensive-dataset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FEND16/movie-json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imdb-extensive-dataset" TargetMode="External"/><Relationship Id="rId2" Type="http://schemas.openxmlformats.org/officeDocument/2006/relationships/hyperlink" Target="https://github.com/FEND16/movie-json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FEND16/movie-json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656385" y="1392125"/>
            <a:ext cx="3689328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MOvieverse</a:t>
            </a:r>
            <a:endParaRPr dirty="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7A8D2A-0257-449A-BF43-FE00A97F96AA}"/>
              </a:ext>
            </a:extLst>
          </p:cNvPr>
          <p:cNvSpPr txBox="1"/>
          <p:nvPr/>
        </p:nvSpPr>
        <p:spPr>
          <a:xfrm rot="19801528">
            <a:off x="1619979" y="1740051"/>
            <a:ext cx="745717" cy="523220"/>
          </a:xfrm>
          <a:prstGeom prst="rect">
            <a:avLst/>
          </a:prstGeom>
          <a:noFill/>
          <a:effectLst>
            <a:outerShdw blurRad="50800" dist="25400" dir="8100000" algn="tr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2">
                    <a:lumMod val="75000"/>
                  </a:schemeClr>
                </a:solidFill>
                <a:latin typeface="Staatliches" panose="020B0604020202020204" charset="0"/>
              </a:rPr>
              <a:t>FILM</a:t>
            </a:r>
          </a:p>
        </p:txBody>
      </p:sp>
      <p:sp>
        <p:nvSpPr>
          <p:cNvPr id="223" name="Sottotitolo 8">
            <a:extLst>
              <a:ext uri="{FF2B5EF4-FFF2-40B4-BE49-F238E27FC236}">
                <a16:creationId xmlns:a16="http://schemas.microsoft.com/office/drawing/2014/main" id="{3637C368-8B24-40E5-B419-64500000D5C4}"/>
              </a:ext>
            </a:extLst>
          </p:cNvPr>
          <p:cNvSpPr txBox="1">
            <a:spLocks/>
          </p:cNvSpPr>
          <p:nvPr/>
        </p:nvSpPr>
        <p:spPr>
          <a:xfrm>
            <a:off x="4199650" y="4148741"/>
            <a:ext cx="2127191" cy="572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>
              <a:solidFill>
                <a:schemeClr val="accent3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72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DCA9B2F-5AC8-4DF2-818B-0E737202C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54" y="1115677"/>
            <a:ext cx="4211387" cy="50400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it-IT" dirty="0"/>
              <a:t>Conversione del tipo dei campi:</a:t>
            </a:r>
          </a:p>
          <a:p>
            <a:pPr lvl="1"/>
            <a:r>
              <a:rPr lang="it-IT" sz="1100" i="1" dirty="0" err="1"/>
              <a:t>releaseDate</a:t>
            </a:r>
            <a:r>
              <a:rPr lang="it-IT" sz="1100" dirty="0"/>
              <a:t>, da </a:t>
            </a:r>
            <a:r>
              <a:rPr lang="it-IT" sz="1100" i="1" dirty="0" err="1"/>
              <a:t>String</a:t>
            </a:r>
            <a:r>
              <a:rPr lang="it-IT" sz="1100" dirty="0"/>
              <a:t> a </a:t>
            </a:r>
            <a:r>
              <a:rPr lang="it-IT" sz="1100" i="1" dirty="0"/>
              <a:t>Date</a:t>
            </a:r>
          </a:p>
          <a:p>
            <a:endParaRPr lang="it-IT" sz="100" i="1" dirty="0"/>
          </a:p>
          <a:p>
            <a:pPr lvl="1"/>
            <a:endParaRPr lang="it-IT" sz="1100" i="1" dirty="0"/>
          </a:p>
          <a:p>
            <a:pPr>
              <a:buFont typeface="+mj-lt"/>
              <a:buAutoNum type="arabicPeriod"/>
            </a:pPr>
            <a:endParaRPr lang="it-IT" dirty="0"/>
          </a:p>
          <a:p>
            <a:endParaRPr lang="it-IT" sz="100" dirty="0"/>
          </a:p>
          <a:p>
            <a:endParaRPr lang="it-IT" sz="100" dirty="0"/>
          </a:p>
          <a:p>
            <a:pPr lvl="1"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F47B62-D183-4040-9172-3ACA4FFB5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</a:t>
            </a:r>
          </a:p>
        </p:txBody>
      </p:sp>
      <p:sp>
        <p:nvSpPr>
          <p:cNvPr id="4" name="Sottotitolo 1">
            <a:extLst>
              <a:ext uri="{FF2B5EF4-FFF2-40B4-BE49-F238E27FC236}">
                <a16:creationId xmlns:a16="http://schemas.microsoft.com/office/drawing/2014/main" id="{FF00A825-442F-425A-93D8-D4AFA05FB246}"/>
              </a:ext>
            </a:extLst>
          </p:cNvPr>
          <p:cNvSpPr txBox="1">
            <a:spLocks/>
          </p:cNvSpPr>
          <p:nvPr/>
        </p:nvSpPr>
        <p:spPr>
          <a:xfrm>
            <a:off x="5682600" y="450160"/>
            <a:ext cx="284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>
                <a:hlinkClick r:id="rId2"/>
              </a:rPr>
              <a:t>https://github.com/FEND16/movie-json-data</a:t>
            </a:r>
            <a:endParaRPr lang="it-IT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BC91AE-4B6E-4136-9DA2-48ACD1939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465030"/>
            <a:ext cx="587127" cy="330259"/>
          </a:xfrm>
          <a:prstGeom prst="rect">
            <a:avLst/>
          </a:prstGeom>
        </p:spPr>
      </p:pic>
      <p:sp>
        <p:nvSpPr>
          <p:cNvPr id="13" name="Sottotitolo 1">
            <a:extLst>
              <a:ext uri="{FF2B5EF4-FFF2-40B4-BE49-F238E27FC236}">
                <a16:creationId xmlns:a16="http://schemas.microsoft.com/office/drawing/2014/main" id="{3421F7A8-ADAE-462B-8AAB-41ECD35AD93E}"/>
              </a:ext>
            </a:extLst>
          </p:cNvPr>
          <p:cNvSpPr txBox="1">
            <a:spLocks/>
          </p:cNvSpPr>
          <p:nvPr/>
        </p:nvSpPr>
        <p:spPr>
          <a:xfrm>
            <a:off x="172353" y="3195246"/>
            <a:ext cx="4211387" cy="16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>
              <a:buFont typeface="+mj-lt"/>
              <a:buAutoNum type="arabicPeriod" startAt="5"/>
            </a:pPr>
            <a:r>
              <a:rPr lang="it-IT" dirty="0"/>
              <a:t>Cambiamento del valore dei campi:</a:t>
            </a:r>
          </a:p>
          <a:p>
            <a:pPr lvl="1"/>
            <a:r>
              <a:rPr lang="it-IT" sz="1100" i="1" dirty="0" err="1"/>
              <a:t>imdbRating</a:t>
            </a:r>
            <a:r>
              <a:rPr lang="it-IT" sz="1100" i="1" dirty="0"/>
              <a:t>,</a:t>
            </a:r>
            <a:r>
              <a:rPr lang="it-IT" sz="1100" dirty="0"/>
              <a:t> da </a:t>
            </a:r>
            <a:r>
              <a:rPr lang="it-IT" sz="1100" i="1" dirty="0"/>
              <a:t>""</a:t>
            </a:r>
            <a:r>
              <a:rPr lang="it-IT" sz="1100" dirty="0"/>
              <a:t>  a </a:t>
            </a:r>
            <a:r>
              <a:rPr lang="it-IT" sz="1100" i="1" dirty="0"/>
              <a:t>0</a:t>
            </a:r>
          </a:p>
          <a:p>
            <a:pPr lvl="1"/>
            <a:endParaRPr lang="it-IT" sz="100" i="1" dirty="0"/>
          </a:p>
          <a:p>
            <a:pPr lvl="1"/>
            <a:r>
              <a:rPr lang="it-IT" sz="1100" i="1" dirty="0" err="1"/>
              <a:t>averageRating</a:t>
            </a:r>
            <a:r>
              <a:rPr lang="it-IT" sz="1100" i="1" dirty="0"/>
              <a:t>,</a:t>
            </a:r>
            <a:r>
              <a:rPr lang="it-IT" sz="1100" dirty="0"/>
              <a:t> da </a:t>
            </a:r>
            <a:r>
              <a:rPr lang="it-IT" sz="1100" i="1" dirty="0"/>
              <a:t>null</a:t>
            </a:r>
            <a:r>
              <a:rPr lang="it-IT" sz="1100" dirty="0"/>
              <a:t>  a </a:t>
            </a:r>
            <a:r>
              <a:rPr lang="it-IT" sz="1100" i="1" dirty="0"/>
              <a:t>0</a:t>
            </a:r>
            <a:endParaRPr lang="it-IT" i="1" dirty="0"/>
          </a:p>
          <a:p>
            <a:endParaRPr lang="it-IT" sz="100" dirty="0"/>
          </a:p>
          <a:p>
            <a:endParaRPr lang="it-IT" sz="100" dirty="0"/>
          </a:p>
          <a:p>
            <a:pPr lvl="1">
              <a:buFont typeface="+mj-lt"/>
              <a:buAutoNum type="arabicPeriod"/>
            </a:pP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968D07-623A-4EDC-8F96-3F7334ED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348" y="1115677"/>
            <a:ext cx="2577563" cy="36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7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DCA9B2F-5AC8-4DF2-818B-0E737202C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54" y="1115677"/>
            <a:ext cx="4211387" cy="366718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Rimozione campi non di interesse:</a:t>
            </a:r>
          </a:p>
          <a:p>
            <a:pPr lvl="1"/>
            <a:r>
              <a:rPr lang="it-IT" sz="1100" i="1" dirty="0" err="1"/>
              <a:t>imdb_title_id</a:t>
            </a:r>
            <a:endParaRPr lang="it-IT" sz="1100" i="1" dirty="0"/>
          </a:p>
          <a:p>
            <a:pPr lvl="1"/>
            <a:r>
              <a:rPr lang="it-IT" sz="1100" i="1" dirty="0" err="1"/>
              <a:t>year</a:t>
            </a:r>
            <a:endParaRPr lang="it-IT" sz="1100" i="1" dirty="0"/>
          </a:p>
          <a:p>
            <a:pPr lvl="1"/>
            <a:r>
              <a:rPr lang="it-IT" sz="1100" i="1" dirty="0"/>
              <a:t>writer</a:t>
            </a:r>
          </a:p>
          <a:p>
            <a:pPr lvl="1"/>
            <a:r>
              <a:rPr lang="it-IT" sz="1100" i="1" dirty="0" err="1"/>
              <a:t>votes</a:t>
            </a:r>
            <a:endParaRPr lang="it-IT" sz="1100" i="1" dirty="0"/>
          </a:p>
          <a:p>
            <a:pPr lvl="1"/>
            <a:r>
              <a:rPr lang="it-IT" sz="1100" i="1" dirty="0"/>
              <a:t>budget</a:t>
            </a:r>
          </a:p>
          <a:p>
            <a:pPr lvl="1"/>
            <a:r>
              <a:rPr lang="it-IT" sz="1100" i="1" dirty="0" err="1"/>
              <a:t>usa_gross_income</a:t>
            </a:r>
            <a:endParaRPr lang="it-IT" sz="1100" i="1" dirty="0"/>
          </a:p>
          <a:p>
            <a:pPr lvl="1"/>
            <a:r>
              <a:rPr lang="it-IT" sz="1100" i="1" dirty="0" err="1"/>
              <a:t>worlwide_gross_income</a:t>
            </a:r>
            <a:endParaRPr lang="it-IT" sz="1100" i="1" dirty="0"/>
          </a:p>
          <a:p>
            <a:pPr lvl="1"/>
            <a:r>
              <a:rPr lang="it-IT" sz="1100" i="1" dirty="0" err="1"/>
              <a:t>metascore</a:t>
            </a:r>
            <a:endParaRPr lang="it-IT" sz="1100" i="1" dirty="0"/>
          </a:p>
          <a:p>
            <a:pPr lvl="1"/>
            <a:r>
              <a:rPr lang="it-IT" sz="1100" i="1" dirty="0" err="1"/>
              <a:t>reviews_from_users</a:t>
            </a:r>
            <a:endParaRPr lang="it-IT" sz="1100" i="1" dirty="0"/>
          </a:p>
          <a:p>
            <a:pPr lvl="1"/>
            <a:r>
              <a:rPr lang="it-IT" sz="1100" i="1" dirty="0" err="1"/>
              <a:t>reviews_from_critics</a:t>
            </a:r>
            <a:endParaRPr lang="it-IT" sz="1100" i="1" dirty="0"/>
          </a:p>
          <a:p>
            <a:pPr lvl="1"/>
            <a:endParaRPr lang="it-IT" sz="1100" i="1" dirty="0"/>
          </a:p>
          <a:p>
            <a:pPr>
              <a:buFont typeface="+mj-lt"/>
              <a:buAutoNum type="arabicPeriod"/>
            </a:pPr>
            <a:r>
              <a:rPr lang="it-IT" dirty="0"/>
              <a:t>Rinominare i campi:</a:t>
            </a:r>
          </a:p>
          <a:p>
            <a:pPr lvl="1"/>
            <a:r>
              <a:rPr lang="it-IT" sz="1100" i="1" dirty="0" err="1"/>
              <a:t>date_published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releaseDate</a:t>
            </a:r>
            <a:endParaRPr lang="it-IT" sz="1100" i="1" dirty="0"/>
          </a:p>
          <a:p>
            <a:pPr lvl="1"/>
            <a:r>
              <a:rPr lang="it-IT" sz="1100" i="1" dirty="0" err="1"/>
              <a:t>original_title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originalTitle</a:t>
            </a:r>
            <a:endParaRPr lang="it-IT" sz="1100" i="1" dirty="0"/>
          </a:p>
          <a:p>
            <a:pPr lvl="1"/>
            <a:r>
              <a:rPr lang="it-IT" sz="1100" i="1" dirty="0" err="1"/>
              <a:t>production_company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productionCompany</a:t>
            </a:r>
            <a:endParaRPr lang="it-IT" sz="1100" i="1" dirty="0"/>
          </a:p>
          <a:p>
            <a:pPr lvl="1"/>
            <a:r>
              <a:rPr lang="it-IT" sz="1100" i="1" dirty="0" err="1"/>
              <a:t>description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storyline</a:t>
            </a:r>
            <a:endParaRPr lang="it-IT" sz="1100" i="1" dirty="0"/>
          </a:p>
          <a:p>
            <a:pPr lvl="1"/>
            <a:r>
              <a:rPr lang="it-IT" sz="1100" i="1" dirty="0" err="1"/>
              <a:t>genre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genres</a:t>
            </a:r>
            <a:endParaRPr lang="it-IT" sz="1100" i="1" dirty="0"/>
          </a:p>
          <a:p>
            <a:pPr lvl="1"/>
            <a:r>
              <a:rPr lang="it-IT" sz="1100" i="1" dirty="0" err="1"/>
              <a:t>avg_vote</a:t>
            </a:r>
            <a:r>
              <a:rPr lang="it-IT" sz="1100" i="1" dirty="0"/>
              <a:t> </a:t>
            </a:r>
            <a:r>
              <a:rPr lang="it-IT" sz="1100" dirty="0"/>
              <a:t>in</a:t>
            </a:r>
            <a:r>
              <a:rPr lang="it-IT" sz="1100" i="1" dirty="0"/>
              <a:t> </a:t>
            </a:r>
            <a:r>
              <a:rPr lang="it-IT" sz="1100" i="1" dirty="0" err="1"/>
              <a:t>imdbRating</a:t>
            </a:r>
            <a:endParaRPr lang="it-IT" sz="100" i="1" dirty="0"/>
          </a:p>
          <a:p>
            <a:endParaRPr lang="it-IT" sz="100" i="1" dirty="0"/>
          </a:p>
          <a:p>
            <a:pPr lvl="1"/>
            <a:endParaRPr lang="it-IT" sz="1100" i="1" dirty="0"/>
          </a:p>
          <a:p>
            <a:pPr>
              <a:buFont typeface="+mj-lt"/>
              <a:buAutoNum type="arabicPeriod"/>
            </a:pPr>
            <a:endParaRPr lang="it-IT" dirty="0"/>
          </a:p>
          <a:p>
            <a:endParaRPr lang="it-IT" sz="100" dirty="0"/>
          </a:p>
          <a:p>
            <a:endParaRPr lang="it-IT" sz="100" dirty="0"/>
          </a:p>
          <a:p>
            <a:pPr lvl="1"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F47B62-D183-4040-9172-3ACA4FFB5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</a:t>
            </a:r>
          </a:p>
        </p:txBody>
      </p:sp>
      <p:sp>
        <p:nvSpPr>
          <p:cNvPr id="15" name="Sottotitolo 1">
            <a:extLst>
              <a:ext uri="{FF2B5EF4-FFF2-40B4-BE49-F238E27FC236}">
                <a16:creationId xmlns:a16="http://schemas.microsoft.com/office/drawing/2014/main" id="{A4C84BC3-A97C-42A8-96DC-E8E35FEEBC21}"/>
              </a:ext>
            </a:extLst>
          </p:cNvPr>
          <p:cNvSpPr txBox="1">
            <a:spLocks/>
          </p:cNvSpPr>
          <p:nvPr/>
        </p:nvSpPr>
        <p:spPr>
          <a:xfrm>
            <a:off x="4921839" y="451154"/>
            <a:ext cx="40296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 dirty="0">
                <a:hlinkClick r:id="rId2"/>
              </a:rPr>
              <a:t>https://www.kaggle.com/stefanoleone992/imdb-extensive-dataset</a:t>
            </a:r>
            <a:endParaRPr lang="it-IT" dirty="0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026EE58-08AF-4FF6-9FDD-EF608466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43" y="572050"/>
            <a:ext cx="450591" cy="174031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84F466-8332-4F45-AFCA-E2BF1416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81" y="1106306"/>
            <a:ext cx="4504765" cy="2011732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2376D1-373A-4400-8AD8-F3C01975F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81" y="3188800"/>
            <a:ext cx="4504765" cy="13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DCA9B2F-5AC8-4DF2-818B-0E737202C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54" y="1115677"/>
            <a:ext cx="4211387" cy="361129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it-IT" dirty="0"/>
              <a:t>Conversione del tipo dei campi:</a:t>
            </a:r>
          </a:p>
          <a:p>
            <a:pPr lvl="1"/>
            <a:r>
              <a:rPr lang="it-IT" sz="1100" i="1" dirty="0" err="1"/>
              <a:t>imdbRating</a:t>
            </a:r>
            <a:r>
              <a:rPr lang="it-IT" sz="1100" dirty="0"/>
              <a:t>, da </a:t>
            </a:r>
            <a:r>
              <a:rPr lang="it-IT" sz="1100" i="1" dirty="0" err="1"/>
              <a:t>String</a:t>
            </a:r>
            <a:r>
              <a:rPr lang="it-IT" sz="1100" dirty="0"/>
              <a:t> a </a:t>
            </a:r>
            <a:r>
              <a:rPr lang="it-IT" sz="1100" i="1" dirty="0"/>
              <a:t>Double</a:t>
            </a:r>
          </a:p>
          <a:p>
            <a:pPr lvl="1"/>
            <a:r>
              <a:rPr lang="en-US" sz="1100" i="1" dirty="0" err="1"/>
              <a:t>date_published</a:t>
            </a:r>
            <a:r>
              <a:rPr lang="en-US" sz="1100" i="1" dirty="0"/>
              <a:t>, </a:t>
            </a:r>
            <a:r>
              <a:rPr lang="en-US" sz="1100" dirty="0"/>
              <a:t>da </a:t>
            </a:r>
            <a:r>
              <a:rPr lang="en-US" sz="1100" i="1" dirty="0"/>
              <a:t>String </a:t>
            </a:r>
            <a:r>
              <a:rPr lang="en-US" sz="1100" dirty="0"/>
              <a:t>a </a:t>
            </a:r>
            <a:r>
              <a:rPr lang="en-US" sz="1100" i="1" dirty="0"/>
              <a:t>Date</a:t>
            </a:r>
          </a:p>
          <a:p>
            <a:pPr lvl="1"/>
            <a:r>
              <a:rPr lang="it-IT" sz="1100" i="1" dirty="0"/>
              <a:t>duration, </a:t>
            </a:r>
            <a:r>
              <a:rPr lang="it-IT" sz="1100" dirty="0"/>
              <a:t>da </a:t>
            </a:r>
            <a:r>
              <a:rPr lang="it-IT" sz="1100" i="1" dirty="0"/>
              <a:t>Integer </a:t>
            </a:r>
            <a:r>
              <a:rPr lang="it-IT" sz="1100" dirty="0"/>
              <a:t>a </a:t>
            </a:r>
            <a:r>
              <a:rPr lang="it-IT" sz="1100" dirty="0" err="1"/>
              <a:t>String</a:t>
            </a:r>
            <a:r>
              <a:rPr lang="it-IT" sz="1100" dirty="0"/>
              <a:t> (</a:t>
            </a:r>
            <a:r>
              <a:rPr lang="it-IT" sz="1100" i="1" dirty="0"/>
              <a:t>formato PT-xx-M)</a:t>
            </a:r>
          </a:p>
          <a:p>
            <a:pPr lvl="1"/>
            <a:r>
              <a:rPr lang="it-IT" sz="1100" i="1" dirty="0"/>
              <a:t>country, </a:t>
            </a:r>
            <a:r>
              <a:rPr lang="it-IT" sz="1100" dirty="0"/>
              <a:t>da </a:t>
            </a:r>
            <a:r>
              <a:rPr lang="it-IT" sz="1100" i="1" dirty="0" err="1"/>
              <a:t>String</a:t>
            </a:r>
            <a:r>
              <a:rPr lang="it-IT" sz="1100" i="1" dirty="0"/>
              <a:t> </a:t>
            </a:r>
            <a:r>
              <a:rPr lang="it-IT" sz="1100" dirty="0"/>
              <a:t>ad un </a:t>
            </a:r>
            <a:r>
              <a:rPr lang="it-IT" sz="1100" i="1" dirty="0"/>
              <a:t>array</a:t>
            </a:r>
            <a:r>
              <a:rPr lang="it-IT" sz="1100" dirty="0"/>
              <a:t> di stringhe</a:t>
            </a:r>
          </a:p>
          <a:p>
            <a:pPr lvl="1"/>
            <a:r>
              <a:rPr lang="it-IT" sz="1100" i="1" dirty="0" err="1"/>
              <a:t>language</a:t>
            </a:r>
            <a:r>
              <a:rPr lang="it-IT" sz="1100" i="1" dirty="0"/>
              <a:t>, </a:t>
            </a:r>
            <a:r>
              <a:rPr lang="it-IT" sz="1100" dirty="0"/>
              <a:t>da </a:t>
            </a:r>
            <a:r>
              <a:rPr lang="it-IT" sz="1100" i="1" dirty="0" err="1"/>
              <a:t>String</a:t>
            </a:r>
            <a:r>
              <a:rPr lang="it-IT" sz="1100" i="1" dirty="0"/>
              <a:t> </a:t>
            </a:r>
            <a:r>
              <a:rPr lang="it-IT" sz="1100" dirty="0"/>
              <a:t>ad un </a:t>
            </a:r>
            <a:r>
              <a:rPr lang="it-IT" sz="1100" i="1" dirty="0"/>
              <a:t>array</a:t>
            </a:r>
            <a:r>
              <a:rPr lang="it-IT" sz="1100" dirty="0"/>
              <a:t> di stringhe</a:t>
            </a:r>
          </a:p>
          <a:p>
            <a:pPr lvl="1"/>
            <a:r>
              <a:rPr lang="it-IT" sz="1100" i="1" dirty="0"/>
              <a:t>director, </a:t>
            </a:r>
            <a:r>
              <a:rPr lang="it-IT" sz="1100" dirty="0"/>
              <a:t>da </a:t>
            </a:r>
            <a:r>
              <a:rPr lang="it-IT" sz="1100" i="1" dirty="0" err="1"/>
              <a:t>String</a:t>
            </a:r>
            <a:r>
              <a:rPr lang="it-IT" sz="1100" i="1" dirty="0"/>
              <a:t> </a:t>
            </a:r>
            <a:r>
              <a:rPr lang="it-IT" sz="1100" dirty="0"/>
              <a:t>ad un </a:t>
            </a:r>
            <a:r>
              <a:rPr lang="it-IT" sz="1100" i="1" dirty="0"/>
              <a:t>array</a:t>
            </a:r>
            <a:r>
              <a:rPr lang="it-IT" sz="1100" dirty="0"/>
              <a:t> di stringhe</a:t>
            </a:r>
          </a:p>
          <a:p>
            <a:pPr lvl="1"/>
            <a:r>
              <a:rPr lang="it-IT" sz="1100" i="1" dirty="0" err="1"/>
              <a:t>actors</a:t>
            </a:r>
            <a:r>
              <a:rPr lang="it-IT" sz="1100" i="1" dirty="0"/>
              <a:t>, </a:t>
            </a:r>
            <a:r>
              <a:rPr lang="it-IT" sz="1100" dirty="0"/>
              <a:t>da </a:t>
            </a:r>
            <a:r>
              <a:rPr lang="it-IT" sz="1100" i="1" dirty="0" err="1"/>
              <a:t>String</a:t>
            </a:r>
            <a:r>
              <a:rPr lang="it-IT" sz="1100" i="1" dirty="0"/>
              <a:t> </a:t>
            </a:r>
            <a:r>
              <a:rPr lang="it-IT" sz="1100" dirty="0"/>
              <a:t>ad un </a:t>
            </a:r>
            <a:r>
              <a:rPr lang="it-IT" sz="1100" i="1" dirty="0"/>
              <a:t>array</a:t>
            </a:r>
            <a:r>
              <a:rPr lang="it-IT" sz="1100" dirty="0"/>
              <a:t> di stringhe</a:t>
            </a:r>
          </a:p>
          <a:p>
            <a:pPr lvl="1"/>
            <a:r>
              <a:rPr lang="it-IT" sz="1100" i="1" dirty="0" err="1"/>
              <a:t>genre</a:t>
            </a:r>
            <a:r>
              <a:rPr lang="it-IT" sz="1100" i="1" dirty="0"/>
              <a:t>, </a:t>
            </a:r>
            <a:r>
              <a:rPr lang="it-IT" sz="1100" dirty="0"/>
              <a:t>da </a:t>
            </a:r>
            <a:r>
              <a:rPr lang="it-IT" sz="1100" i="1" dirty="0" err="1"/>
              <a:t>String</a:t>
            </a:r>
            <a:r>
              <a:rPr lang="it-IT" sz="1100" i="1" dirty="0"/>
              <a:t> </a:t>
            </a:r>
            <a:r>
              <a:rPr lang="it-IT" sz="1100" dirty="0"/>
              <a:t>ad un </a:t>
            </a:r>
            <a:r>
              <a:rPr lang="it-IT" sz="1100" i="1" dirty="0"/>
              <a:t>array</a:t>
            </a:r>
            <a:r>
              <a:rPr lang="it-IT" sz="1100" dirty="0"/>
              <a:t> di stringhe</a:t>
            </a:r>
          </a:p>
          <a:p>
            <a:pPr lvl="1"/>
            <a:endParaRPr lang="it-IT" sz="1100" dirty="0"/>
          </a:p>
          <a:p>
            <a:pPr lvl="1"/>
            <a:endParaRPr lang="it-IT" sz="1100" i="1" dirty="0"/>
          </a:p>
          <a:p>
            <a:pPr lvl="1"/>
            <a:endParaRPr lang="it-IT" sz="1100" dirty="0"/>
          </a:p>
          <a:p>
            <a:pPr>
              <a:buFont typeface="+mj-lt"/>
              <a:buAutoNum type="arabicPeriod" startAt="3"/>
            </a:pPr>
            <a:r>
              <a:rPr lang="it-IT" dirty="0"/>
              <a:t>Cambiamento del valore dei campi:</a:t>
            </a:r>
          </a:p>
          <a:p>
            <a:pPr lvl="1"/>
            <a:r>
              <a:rPr lang="it-IT" sz="1100" i="1" dirty="0" err="1"/>
              <a:t>imdbRating</a:t>
            </a:r>
            <a:r>
              <a:rPr lang="it-IT" sz="1100" i="1" dirty="0"/>
              <a:t>,</a:t>
            </a:r>
            <a:r>
              <a:rPr lang="it-IT" sz="1100" dirty="0"/>
              <a:t> da </a:t>
            </a:r>
            <a:r>
              <a:rPr lang="it-IT" sz="1100" i="1" dirty="0"/>
              <a:t>""</a:t>
            </a:r>
            <a:r>
              <a:rPr lang="it-IT" sz="1100" dirty="0"/>
              <a:t>  a </a:t>
            </a:r>
            <a:r>
              <a:rPr lang="it-IT" sz="1100" i="1" dirty="0"/>
              <a:t>0</a:t>
            </a:r>
          </a:p>
          <a:p>
            <a:endParaRPr lang="it-IT" sz="100" i="1" dirty="0"/>
          </a:p>
          <a:p>
            <a:endParaRPr lang="it-IT" sz="100" i="1" dirty="0"/>
          </a:p>
          <a:p>
            <a:endParaRPr lang="it-IT" sz="100" i="1" dirty="0"/>
          </a:p>
          <a:p>
            <a:pPr>
              <a:buFont typeface="+mj-lt"/>
              <a:buAutoNum type="arabicPeriod"/>
            </a:pPr>
            <a:endParaRPr lang="it-IT" dirty="0"/>
          </a:p>
          <a:p>
            <a:endParaRPr lang="it-IT" sz="100" dirty="0"/>
          </a:p>
          <a:p>
            <a:endParaRPr lang="it-IT" sz="100" dirty="0"/>
          </a:p>
          <a:p>
            <a:pPr lvl="1"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F47B62-D183-4040-9172-3ACA4FFB5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</a:t>
            </a:r>
          </a:p>
        </p:txBody>
      </p:sp>
      <p:sp>
        <p:nvSpPr>
          <p:cNvPr id="8" name="Sottotitolo 1">
            <a:extLst>
              <a:ext uri="{FF2B5EF4-FFF2-40B4-BE49-F238E27FC236}">
                <a16:creationId xmlns:a16="http://schemas.microsoft.com/office/drawing/2014/main" id="{96B56142-45FF-4676-BE6D-12DCCAF276CF}"/>
              </a:ext>
            </a:extLst>
          </p:cNvPr>
          <p:cNvSpPr txBox="1">
            <a:spLocks/>
          </p:cNvSpPr>
          <p:nvPr/>
        </p:nvSpPr>
        <p:spPr>
          <a:xfrm>
            <a:off x="4921839" y="451154"/>
            <a:ext cx="40296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 dirty="0">
                <a:hlinkClick r:id="rId2"/>
              </a:rPr>
              <a:t>https://www.kaggle.com/stefanoleone992/imdb-extensive-dataset</a:t>
            </a:r>
            <a:endParaRPr lang="it-IT" dirty="0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9D6505-CF2A-4F49-97BA-98010F3A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43" y="572050"/>
            <a:ext cx="450591" cy="1740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27A460-F302-48C3-855A-E55CD1EE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177" y="956215"/>
            <a:ext cx="1631850" cy="20748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5608950-546B-4C6B-A7C3-305028E9C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29027" y="955154"/>
            <a:ext cx="1741394" cy="19540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8C2663C-4CCF-4D5C-972D-DE15416E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7177" y="2921325"/>
            <a:ext cx="1631850" cy="207482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4921FF6-573C-4612-A91F-2242417640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60877" y="955154"/>
            <a:ext cx="1448021" cy="195402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25F9BE-34A2-494B-BFFB-12BBACDA7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027" y="2909176"/>
            <a:ext cx="1631850" cy="15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D01246-08D9-46D2-A127-8661CF2CD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preprocessing: Merge DELLE COLLEZIONI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AB38A2-F62F-4C41-906C-B99A3FD9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7" y="988215"/>
            <a:ext cx="2749294" cy="227269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FDDF65-8BB5-4FD8-A258-CDE5501A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31" y="988216"/>
            <a:ext cx="2784717" cy="3543444"/>
          </a:xfrm>
          <a:prstGeom prst="rect">
            <a:avLst/>
          </a:prstGeom>
        </p:spPr>
      </p:pic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3D5C13F3-5368-4E05-B004-F1DEC36E3FE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3071" y="2124564"/>
            <a:ext cx="2417860" cy="635374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39C8DC-1C73-40A8-9CD0-CB31B865601A}"/>
              </a:ext>
            </a:extLst>
          </p:cNvPr>
          <p:cNvSpPr txBox="1"/>
          <p:nvPr/>
        </p:nvSpPr>
        <p:spPr>
          <a:xfrm>
            <a:off x="5994120" y="4628968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Versione finale di un documento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6301F82-DA0E-4723-9A3A-07DBE94A2CC8}"/>
              </a:ext>
            </a:extLst>
          </p:cNvPr>
          <p:cNvSpPr txBox="1"/>
          <p:nvPr/>
        </p:nvSpPr>
        <p:spPr>
          <a:xfrm>
            <a:off x="683437" y="3328147"/>
            <a:ext cx="2598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Script per l’effettuazione del merge</a:t>
            </a:r>
            <a:br>
              <a:rPr lang="it-IT" dirty="0">
                <a:solidFill>
                  <a:schemeClr val="accent3"/>
                </a:solidFill>
                <a:latin typeface="Abel" panose="020B0604020202020204" charset="0"/>
              </a:rPr>
            </a:b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delle collezione rappresentative dei</a:t>
            </a:r>
            <a:br>
              <a:rPr lang="it-IT" dirty="0">
                <a:solidFill>
                  <a:schemeClr val="accent3"/>
                </a:solidFill>
                <a:latin typeface="Abel" panose="020B0604020202020204" charset="0"/>
              </a:rPr>
            </a:b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dataset iniziali</a:t>
            </a:r>
          </a:p>
        </p:txBody>
      </p:sp>
    </p:spTree>
    <p:extLst>
      <p:ext uri="{BB962C8B-B14F-4D97-AF65-F5344CB8AC3E}">
        <p14:creationId xmlns:p14="http://schemas.microsoft.com/office/powerpoint/2010/main" val="276123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D01246-08D9-46D2-A127-8661CF2CD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preprocessing: Riduzione dataset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6301F82-DA0E-4723-9A3A-07DBE94A2CC8}"/>
              </a:ext>
            </a:extLst>
          </p:cNvPr>
          <p:cNvSpPr txBox="1"/>
          <p:nvPr/>
        </p:nvSpPr>
        <p:spPr>
          <a:xfrm>
            <a:off x="1050835" y="3637588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it-IT" sz="3600" b="1" dirty="0">
                <a:solidFill>
                  <a:schemeClr val="accent3"/>
                </a:solidFill>
                <a:latin typeface="Abel" panose="020B0604020202020204" charset="0"/>
              </a:rPr>
              <a:t>82 311 </a:t>
            </a:r>
            <a:r>
              <a:rPr lang="it-IT" sz="2800" b="1" dirty="0">
                <a:solidFill>
                  <a:schemeClr val="accent3"/>
                </a:solidFill>
                <a:latin typeface="Abel" panose="020B0604020202020204" charset="0"/>
              </a:rPr>
              <a:t>film</a:t>
            </a:r>
            <a:endParaRPr lang="it-IT" sz="2800" dirty="0">
              <a:solidFill>
                <a:schemeClr val="accent3"/>
              </a:solidFill>
              <a:latin typeface="Abel" panose="020B0604020202020204" charset="0"/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241007-EB34-4C0B-9BFE-C95BFF1C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472" y="1445131"/>
            <a:ext cx="2878755" cy="203850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8DFBE8-D94E-444C-91C2-28E06539824D}"/>
              </a:ext>
            </a:extLst>
          </p:cNvPr>
          <p:cNvSpPr txBox="1"/>
          <p:nvPr/>
        </p:nvSpPr>
        <p:spPr>
          <a:xfrm>
            <a:off x="6020227" y="3637588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it-IT" sz="3600" b="1" dirty="0">
                <a:solidFill>
                  <a:schemeClr val="accent3"/>
                </a:solidFill>
                <a:latin typeface="Abel" panose="020B0604020202020204" charset="0"/>
              </a:rPr>
              <a:t>7 292 </a:t>
            </a:r>
            <a:r>
              <a:rPr lang="it-IT" sz="2800" dirty="0">
                <a:solidFill>
                  <a:schemeClr val="accent3"/>
                </a:solidFill>
                <a:latin typeface="Abel" panose="020B0604020202020204" charset="0"/>
              </a:rPr>
              <a:t>film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952CAEBD-2A59-4638-9C03-E6BD951B8F5B}"/>
              </a:ext>
            </a:extLst>
          </p:cNvPr>
          <p:cNvCxnSpPr>
            <a:cxnSpLocks/>
            <a:stCxn id="27" idx="0"/>
            <a:endCxn id="8" idx="1"/>
          </p:cNvCxnSpPr>
          <p:nvPr/>
        </p:nvCxnSpPr>
        <p:spPr>
          <a:xfrm rot="5400000" flipH="1" flipV="1">
            <a:off x="2032212" y="2528328"/>
            <a:ext cx="1173202" cy="1045318"/>
          </a:xfrm>
          <a:prstGeom prst="curvedConnector2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23EF45C4-0C79-4890-B8D9-28C849486858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020227" y="2464386"/>
            <a:ext cx="920284" cy="1173202"/>
          </a:xfrm>
          <a:prstGeom prst="curvedConnector2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85F4EEC-48C5-4D93-B2BB-65E92510A09E}"/>
              </a:ext>
            </a:extLst>
          </p:cNvPr>
          <p:cNvSpPr txBox="1"/>
          <p:nvPr/>
        </p:nvSpPr>
        <p:spPr>
          <a:xfrm>
            <a:off x="3925028" y="3540908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it-IT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B0604020202020204" charset="0"/>
              </a:rPr>
              <a:t>- 75019</a:t>
            </a:r>
          </a:p>
        </p:txBody>
      </p:sp>
    </p:spTree>
    <p:extLst>
      <p:ext uri="{BB962C8B-B14F-4D97-AF65-F5344CB8AC3E}">
        <p14:creationId xmlns:p14="http://schemas.microsoft.com/office/powerpoint/2010/main" val="7605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D01246-08D9-46D2-A127-8661CF2CD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preprocessing: Assegnamento dei cataloghi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17385C-A3FA-4B02-8291-F7193FBE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81" y="962218"/>
            <a:ext cx="1801209" cy="3918214"/>
          </a:xfrm>
          <a:prstGeom prst="rect">
            <a:avLst/>
          </a:prstGeom>
        </p:spPr>
      </p:pic>
      <p:sp>
        <p:nvSpPr>
          <p:cNvPr id="11" name="Sottotitolo 1">
            <a:extLst>
              <a:ext uri="{FF2B5EF4-FFF2-40B4-BE49-F238E27FC236}">
                <a16:creationId xmlns:a16="http://schemas.microsoft.com/office/drawing/2014/main" id="{0397F6C3-32B2-47B2-902E-3D177675D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77" y="1115677"/>
            <a:ext cx="4211387" cy="3611296"/>
          </a:xfrm>
        </p:spPr>
        <p:txBody>
          <a:bodyPr/>
          <a:lstStyle/>
          <a:p>
            <a:pPr marL="158750" indent="0">
              <a:buNone/>
            </a:pPr>
            <a:r>
              <a:rPr lang="it-IT" dirty="0"/>
              <a:t>Aggiornamento dei film presenti in ciascuno dei tre cataloghi:</a:t>
            </a:r>
          </a:p>
          <a:p>
            <a:r>
              <a:rPr lang="it-IT" i="1" dirty="0" err="1"/>
              <a:t>movies_coming_soon</a:t>
            </a:r>
            <a:endParaRPr lang="it-IT" i="1" dirty="0"/>
          </a:p>
          <a:p>
            <a:r>
              <a:rPr lang="it-IT" i="1" dirty="0" err="1"/>
              <a:t>movies_in_theaters</a:t>
            </a:r>
            <a:endParaRPr lang="it-IT" i="1" dirty="0"/>
          </a:p>
          <a:p>
            <a:r>
              <a:rPr lang="it-IT" i="1" dirty="0" err="1"/>
              <a:t>top_rated_movies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9542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ABE2F03-D733-41F5-A5D7-3072484E9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MongoDB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DF7AA3-4210-4905-8797-2B76CCDB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9706" b="5069"/>
          <a:stretch/>
        </p:blipFill>
        <p:spPr>
          <a:xfrm>
            <a:off x="1816439" y="2171304"/>
            <a:ext cx="2522172" cy="9853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7639327-CB3C-4D56-988E-AF50C96E4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6439" y="1126278"/>
            <a:ext cx="7100047" cy="8806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FA77E9C-F538-4D1A-B082-ED90133E4C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3" b="1538"/>
          <a:stretch/>
        </p:blipFill>
        <p:spPr>
          <a:xfrm>
            <a:off x="1816439" y="3307673"/>
            <a:ext cx="1530583" cy="167596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7E6D2CE-81C9-4EA1-9B2D-8C912F976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8485" y="4117989"/>
            <a:ext cx="5148000" cy="86565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991D0E-55A1-4F01-A1FC-72A8AE6C2A11}"/>
              </a:ext>
            </a:extLst>
          </p:cNvPr>
          <p:cNvSpPr txBox="1"/>
          <p:nvPr/>
        </p:nvSpPr>
        <p:spPr>
          <a:xfrm>
            <a:off x="238763" y="148983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Lista delle collezioni</a:t>
            </a:r>
            <a:br>
              <a:rPr lang="it-IT" dirty="0">
                <a:solidFill>
                  <a:schemeClr val="accent3"/>
                </a:solidFill>
                <a:latin typeface="Abel" panose="020B0604020202020204" charset="0"/>
              </a:rPr>
            </a:b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create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BBD46D7-1BD9-4DE9-8E3A-4EDCB2E0B85D}"/>
              </a:ext>
            </a:extLst>
          </p:cNvPr>
          <p:cNvSpPr txBox="1"/>
          <p:nvPr/>
        </p:nvSpPr>
        <p:spPr>
          <a:xfrm>
            <a:off x="79612" y="2417996"/>
            <a:ext cx="1737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Collezione </a:t>
            </a:r>
            <a:r>
              <a:rPr lang="it-IT" b="1" i="1" dirty="0">
                <a:solidFill>
                  <a:schemeClr val="accent3"/>
                </a:solidFill>
                <a:latin typeface="Abel" panose="020B0604020202020204" charset="0"/>
              </a:rPr>
              <a:t>movies</a:t>
            </a: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,</a:t>
            </a:r>
          </a:p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esempio di documento</a:t>
            </a:r>
          </a:p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e indici utilizzati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EDD55B-9A67-457E-AC77-07B05A7453D9}"/>
              </a:ext>
            </a:extLst>
          </p:cNvPr>
          <p:cNvSpPr txBox="1"/>
          <p:nvPr/>
        </p:nvSpPr>
        <p:spPr>
          <a:xfrm>
            <a:off x="78463" y="4244976"/>
            <a:ext cx="1737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Collezione </a:t>
            </a:r>
            <a:r>
              <a:rPr lang="it-IT" b="1" i="1" dirty="0">
                <a:solidFill>
                  <a:schemeClr val="accent3"/>
                </a:solidFill>
                <a:latin typeface="Abel" panose="020B0604020202020204" charset="0"/>
              </a:rPr>
              <a:t>users</a:t>
            </a: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,</a:t>
            </a:r>
          </a:p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esempio di documento</a:t>
            </a:r>
          </a:p>
          <a:p>
            <a:pPr>
              <a:buClr>
                <a:schemeClr val="accent4"/>
              </a:buClr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e indici utilizzati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ED6DA-933A-48C0-B1ED-FD2AC06D88C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64756" y="2171304"/>
            <a:ext cx="3751729" cy="14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4067733" cy="504000"/>
          </a:xfrm>
        </p:spPr>
        <p:txBody>
          <a:bodyPr/>
          <a:lstStyle/>
          <a:p>
            <a:r>
              <a:rPr lang="it-IT" dirty="0"/>
              <a:t>Funzionalità: Registrazione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3D90E39-B3CB-45C8-A379-4B112756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879"/>
            <a:ext cx="3966881" cy="2169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filter 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utenteBean.getUsername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findIterable.iterator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(!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cursor.hasNext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String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jsonString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ObjectMapper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mapper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ObjectMapper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try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{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Map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String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?&gt;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map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mapper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.readValue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jsonString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Map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document.putAll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map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document.replace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utenteBean.getDateOfBirth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insertOne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(document);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2B29D7-2151-42F3-899B-07D8BEB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1747436"/>
            <a:ext cx="5076266" cy="25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4067733" cy="504000"/>
          </a:xfrm>
        </p:spPr>
        <p:txBody>
          <a:bodyPr/>
          <a:lstStyle/>
          <a:p>
            <a:r>
              <a:rPr lang="it-IT" dirty="0"/>
              <a:t>Funzionalità: Login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2B29D7-2151-42F3-899B-07D8BEB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6881" y="1877184"/>
            <a:ext cx="5076266" cy="224921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298402B-16D2-4CCE-895C-509D458D6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778379"/>
            <a:ext cx="3966880" cy="24468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filter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username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"password"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Utils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generatePwd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password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.find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.getDate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.setDateOfBirth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.setViewedMovies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viewedMovies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.setMoviesToSee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moviesToSee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4067733" cy="504000"/>
          </a:xfrm>
        </p:spPr>
        <p:txBody>
          <a:bodyPr/>
          <a:lstStyle/>
          <a:p>
            <a:r>
              <a:rPr lang="it-IT" dirty="0"/>
              <a:t>Funzionalità: Catalogo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B41AD5-5F70-4D28-A924-90FE638C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221777"/>
            <a:ext cx="7200900" cy="35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F032D07-9AD5-4455-91CF-6D601D13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56" y="1234720"/>
            <a:ext cx="1800000" cy="1800000"/>
          </a:xfrm>
          <a:prstGeom prst="ellipse">
            <a:avLst/>
          </a:prstGeom>
          <a:ln w="12700" cap="rnd">
            <a:solidFill>
              <a:schemeClr val="accent4"/>
            </a:solidFill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A7C325A-8518-4A73-A2A9-15CB21235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86" y="1234720"/>
            <a:ext cx="1800000" cy="1800000"/>
          </a:xfrm>
          <a:prstGeom prst="ellipse">
            <a:avLst/>
          </a:prstGeom>
          <a:ln w="12700" cap="rnd">
            <a:solidFill>
              <a:schemeClr val="accent4"/>
            </a:solidFill>
          </a:ln>
          <a:effectLst/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F07F0542-0D53-4CC8-9ED3-33F02DF44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610286" y="366800"/>
            <a:ext cx="5706370" cy="504000"/>
          </a:xfrm>
        </p:spPr>
        <p:txBody>
          <a:bodyPr/>
          <a:lstStyle/>
          <a:p>
            <a:pPr algn="ctr"/>
            <a:r>
              <a:rPr lang="it-IT" sz="3200" dirty="0"/>
              <a:t>Team</a:t>
            </a:r>
          </a:p>
        </p:txBody>
      </p:sp>
      <p:sp>
        <p:nvSpPr>
          <p:cNvPr id="12" name="Sottotitolo 5">
            <a:extLst>
              <a:ext uri="{FF2B5EF4-FFF2-40B4-BE49-F238E27FC236}">
                <a16:creationId xmlns:a16="http://schemas.microsoft.com/office/drawing/2014/main" id="{34A41B7B-D4BA-4587-BF3F-C00B7FBBFD55}"/>
              </a:ext>
            </a:extLst>
          </p:cNvPr>
          <p:cNvSpPr txBox="1">
            <a:spLocks/>
          </p:cNvSpPr>
          <p:nvPr/>
        </p:nvSpPr>
        <p:spPr>
          <a:xfrm>
            <a:off x="1737044" y="3197954"/>
            <a:ext cx="1546482" cy="2955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solidFill>
                  <a:schemeClr val="accent4"/>
                </a:solidFill>
                <a:latin typeface="Staatliches" panose="020B0604020202020204" charset="0"/>
              </a:rPr>
              <a:t>Sabato Nocera</a:t>
            </a:r>
          </a:p>
        </p:txBody>
      </p:sp>
      <p:sp>
        <p:nvSpPr>
          <p:cNvPr id="14" name="Sottotitolo 5">
            <a:extLst>
              <a:ext uri="{FF2B5EF4-FFF2-40B4-BE49-F238E27FC236}">
                <a16:creationId xmlns:a16="http://schemas.microsoft.com/office/drawing/2014/main" id="{EF2C800D-6682-4511-B8B2-2BA7260D69D1}"/>
              </a:ext>
            </a:extLst>
          </p:cNvPr>
          <p:cNvSpPr txBox="1">
            <a:spLocks/>
          </p:cNvSpPr>
          <p:nvPr/>
        </p:nvSpPr>
        <p:spPr>
          <a:xfrm>
            <a:off x="5516655" y="3197954"/>
            <a:ext cx="1800000" cy="29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solidFill>
                  <a:schemeClr val="accent4"/>
                </a:solidFill>
                <a:latin typeface="Staatliches" panose="020B0604020202020204" charset="0"/>
              </a:rPr>
              <a:t>Giusy Annunziata</a:t>
            </a:r>
          </a:p>
        </p:txBody>
      </p:sp>
      <p:sp>
        <p:nvSpPr>
          <p:cNvPr id="16" name="Sottotitolo 8">
            <a:extLst>
              <a:ext uri="{FF2B5EF4-FFF2-40B4-BE49-F238E27FC236}">
                <a16:creationId xmlns:a16="http://schemas.microsoft.com/office/drawing/2014/main" id="{FFFF0E27-947C-4A1F-9D25-C8893F653BD6}"/>
              </a:ext>
            </a:extLst>
          </p:cNvPr>
          <p:cNvSpPr txBox="1">
            <a:spLocks/>
          </p:cNvSpPr>
          <p:nvPr/>
        </p:nvSpPr>
        <p:spPr>
          <a:xfrm>
            <a:off x="1212643" y="3508632"/>
            <a:ext cx="2595282" cy="2955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Abel" panose="020B0604020202020204" charset="0"/>
              </a:rPr>
              <a:t>Software Engineering and IT Management</a:t>
            </a:r>
            <a:endParaRPr lang="it-IT" sz="1000" dirty="0">
              <a:latin typeface="Abel" panose="020B0604020202020204" charset="0"/>
            </a:endParaRPr>
          </a:p>
        </p:txBody>
      </p:sp>
      <p:sp>
        <p:nvSpPr>
          <p:cNvPr id="17" name="Sottotitolo 8">
            <a:extLst>
              <a:ext uri="{FF2B5EF4-FFF2-40B4-BE49-F238E27FC236}">
                <a16:creationId xmlns:a16="http://schemas.microsoft.com/office/drawing/2014/main" id="{8F28AAB9-8E3D-4EA2-9200-EA7A2A126D41}"/>
              </a:ext>
            </a:extLst>
          </p:cNvPr>
          <p:cNvSpPr txBox="1">
            <a:spLocks/>
          </p:cNvSpPr>
          <p:nvPr/>
        </p:nvSpPr>
        <p:spPr>
          <a:xfrm>
            <a:off x="5119013" y="3508632"/>
            <a:ext cx="2595282" cy="2955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Abel" panose="020B0604020202020204" charset="0"/>
              </a:rPr>
              <a:t>Software Engineering and IT Management</a:t>
            </a:r>
            <a:endParaRPr lang="it-IT" sz="10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8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Scelta di quale </a:t>
            </a:r>
            <a:r>
              <a:rPr lang="it-IT" b="1" dirty="0"/>
              <a:t>catalogo</a:t>
            </a:r>
            <a:r>
              <a:rPr lang="it-IT" dirty="0"/>
              <a:t> andare a mostrare.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036280-2A26-422C-94F3-15E50268E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71065"/>
            <a:ext cx="4079156" cy="50013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filter;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switch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(elenco)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"catalog"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"catalog"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2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3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"catalog"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3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4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4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case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6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request.setAttribute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"elenco"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6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break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default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throw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 new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IllegalStateException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Unexpected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 value: "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elenco);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376F0-2951-4F89-924B-03723FE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97" y="2563225"/>
            <a:ext cx="723092" cy="195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743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Viene determinato se è necessario andare ad effettuare una </a:t>
            </a:r>
            <a:r>
              <a:rPr lang="it-IT" b="1" dirty="0"/>
              <a:t>ricerca</a:t>
            </a:r>
            <a:r>
              <a:rPr lang="it-IT" dirty="0"/>
              <a:t> per genere o per attori e se è necessario </a:t>
            </a:r>
            <a:r>
              <a:rPr lang="it-IT" b="1" dirty="0"/>
              <a:t>ordinare</a:t>
            </a:r>
            <a:r>
              <a:rPr lang="it-IT" dirty="0"/>
              <a:t> i documenti secondo un particolare criterio.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95D08E-D719-480A-A346-CEE075247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73" y="822391"/>
            <a:ext cx="4645580" cy="38767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genreSearched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&amp;&amp; !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genreSearched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resultFilter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genres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genreSearched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filter 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and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resultFilter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else if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actorSearched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&amp;&amp; !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actorSearched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resultFilter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actors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actorSearched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filter 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and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resultFilter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else if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}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else if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||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averageRating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||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imdbRating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-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D0B79D-D056-4494-8388-4D335A69C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812"/>
          <a:stretch/>
        </p:blipFill>
        <p:spPr>
          <a:xfrm>
            <a:off x="4065330" y="4448988"/>
            <a:ext cx="4822797" cy="232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290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Recupero dei documenti relativi ai film appartenenti ad uno dei tre cataloghi (</a:t>
            </a:r>
            <a:r>
              <a:rPr lang="it-IT" b="1" i="1" dirty="0" err="1"/>
              <a:t>movies_coming_soon</a:t>
            </a:r>
            <a:r>
              <a:rPr lang="it-IT" i="1" dirty="0"/>
              <a:t>,</a:t>
            </a:r>
            <a:r>
              <a:rPr lang="it-IT" b="1" i="1" dirty="0"/>
              <a:t> </a:t>
            </a:r>
            <a:r>
              <a:rPr lang="it-IT" b="1" i="1" dirty="0" err="1"/>
              <a:t>movies_in_theaters</a:t>
            </a:r>
            <a:r>
              <a:rPr lang="it-IT" i="1" dirty="0"/>
              <a:t>,</a:t>
            </a:r>
            <a:r>
              <a:rPr lang="it-IT" b="1" i="1" dirty="0"/>
              <a:t> </a:t>
            </a:r>
            <a:r>
              <a:rPr lang="it-IT" b="1" i="1" dirty="0" err="1"/>
              <a:t>top_rated_movies</a:t>
            </a:r>
            <a:r>
              <a:rPr lang="it-IT" i="1" dirty="0"/>
              <a:t>)</a:t>
            </a:r>
            <a:r>
              <a:rPr lang="it-IT" dirty="0"/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4D64E5-9439-49A5-BA43-DC56591E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7" y="840534"/>
            <a:ext cx="4289613" cy="3622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collection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(filter).sort(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collection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while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document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film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Recupero dei documenti relativi a tutti i film presenti nel database.</a:t>
            </a:r>
          </a:p>
          <a:p>
            <a:endParaRPr lang="it-IT" dirty="0"/>
          </a:p>
          <a:p>
            <a:r>
              <a:rPr lang="it-IT" dirty="0"/>
              <a:t>Se tale ricerca è effettuata per mezzo della barra di ricerca, sarà valutata anche un’ </a:t>
            </a:r>
            <a:r>
              <a:rPr lang="it-IT" b="1" dirty="0"/>
              <a:t>espressione regolare </a:t>
            </a:r>
            <a:r>
              <a:rPr lang="it-IT" dirty="0"/>
              <a:t>per filtrare i risultati.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34F38F-EB3B-4B21-9348-40D43D9A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65" y="219763"/>
            <a:ext cx="4410635" cy="46869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regexQuery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String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titleSearched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request.getParameter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titleSearched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titleSearched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&amp;&amp; !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titleSearched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regexQuery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regex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".*"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titleSearched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+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".*"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).append(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"$options"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"i"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filter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regexQuery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collection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(filter).sort(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collection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while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document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B6B027E-10B1-4D97-B977-796C1A8B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39" y="4073946"/>
            <a:ext cx="1669396" cy="239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527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Recupero dei documenti relativi ai film presenti nella lista dei film contrassegnati come </a:t>
            </a:r>
            <a:r>
              <a:rPr lang="it-IT" b="1" dirty="0"/>
              <a:t>visti</a:t>
            </a:r>
            <a:r>
              <a:rPr lang="it-IT" dirty="0"/>
              <a:t> dall’utente.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AE69BB-1BBE-4ADD-9CD8-BB153E4D2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64" y="47168"/>
            <a:ext cx="4719917" cy="5096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collection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utenteLoggato.getUsername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collection.iterator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iterator.hasNext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document.remove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document.toJson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watchedMoviesIds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document.getList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viewedMovies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watchedMoviesIds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"$in"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watchedMoviesIds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collection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(filter).sort(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iterator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collection.iterator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while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iterator.hasNext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document = 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document.remove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film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document.toJson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movie.add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}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}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4ABFA7-A10F-414C-ADEE-3008A6D3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502" y="3345775"/>
            <a:ext cx="2068951" cy="15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catalogo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Recupero dei documenti relativi ai film presenti nella lista dei film contrassegnati come </a:t>
            </a:r>
            <a:r>
              <a:rPr lang="it-IT" b="1" dirty="0"/>
              <a:t>da vedere </a:t>
            </a:r>
            <a:r>
              <a:rPr lang="it-IT" dirty="0"/>
              <a:t>dall’utente.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3BEC5C-D774-4309-A3C8-49D658959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02" y="-66290"/>
            <a:ext cx="4719600" cy="5269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collection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utenteLoggato.getUsername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Iterator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collection.iterator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iterator.hasNext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document.remove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document.toJson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.setDateOfBirth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dateRetrieved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moviesToSeeIds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document.getList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moviesToSee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moviesToSeeIds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!=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"$in"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moviesToSeeIds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filter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Filters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collection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(filter).sort(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sorter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iterator 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collection.iterator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while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iterator.hasNext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document = 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iterator.next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document.remove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film 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document.toJson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document.getObjectId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    </a:t>
            </a:r>
            <a:r>
              <a:rPr kumimoji="0" lang="it-IT" altLang="it-IT" sz="7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movie.add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</a:t>
            </a: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}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}</a:t>
            </a:r>
            <a:b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7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7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59FD0C-B7BC-4192-A06E-D4C7A2AA7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5502" y="3345775"/>
            <a:ext cx="2068951" cy="15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7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5884633" cy="504000"/>
          </a:xfrm>
        </p:spPr>
        <p:txBody>
          <a:bodyPr/>
          <a:lstStyle/>
          <a:p>
            <a:r>
              <a:rPr lang="it-IT" dirty="0"/>
              <a:t>Funzionalità: Visualizzazione dettagli film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B41AD5-5F70-4D28-A924-90FE638C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507" y="1221777"/>
            <a:ext cx="6766986" cy="35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Visualizzazione dettagli film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Recupero di un </a:t>
            </a:r>
            <a:r>
              <a:rPr lang="it-IT" b="1" dirty="0"/>
              <a:t>film</a:t>
            </a:r>
            <a:r>
              <a:rPr lang="it-IT" dirty="0"/>
              <a:t> dal database.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3B849F-9E92-4A0C-B139-88E2E8FA4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77" y="976786"/>
            <a:ext cx="4350124" cy="37635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titoloFilm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.find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filmBean.setReleaseDate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filmBean.setId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filmBean.setReviews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.getList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"reviews"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Aggiunta di un film ai visti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Aggiunge un film alla lista dei film visti.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1D638B-A7C0-4CF9-BF3F-E8E274DED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12" y="287115"/>
            <a:ext cx="4094391" cy="458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filter 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titolo);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mongoDatabase.find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findIterable.iterator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cursor.hasNext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cursor.next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id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.addViewedMovie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filter 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user.getUsername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viewedMovies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.getViewedMovies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user.addViewedMovie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8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2D3E08-C0EB-45E7-BAAF-FFE99429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t="2691" r="49201" b="-1"/>
          <a:stretch/>
        </p:blipFill>
        <p:spPr>
          <a:xfrm>
            <a:off x="6190203" y="3240742"/>
            <a:ext cx="1916206" cy="435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452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Aggiunta di un film da vedere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Aggiunge un film alla lista dei film da vedere.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E9F9C4B-7C7A-43CB-AE83-09D26E76B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12" y="270064"/>
            <a:ext cx="4094391" cy="458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filter 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titolo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mongoDatabase.find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findIterable.iterator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cursor.hasNext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cursor.next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id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.remove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gson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.fromJson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.toJson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class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.setReleaseDate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date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filmDocument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.getObjectId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.addMovieToSee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filter 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.getUsername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moviesToSee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utenteBean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.getMoviesToSee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(filter,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.addMovieToSee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8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957BA0-7FA1-463B-A327-059DF3A4F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37" t="5696" r="5122" b="2691"/>
          <a:stretch/>
        </p:blipFill>
        <p:spPr>
          <a:xfrm>
            <a:off x="6078070" y="3192706"/>
            <a:ext cx="1754842" cy="410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434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9B32099D-E292-4FE9-B33F-A4C27C81F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5174" y="3742225"/>
            <a:ext cx="1095143" cy="572400"/>
          </a:xfrm>
        </p:spPr>
        <p:txBody>
          <a:bodyPr/>
          <a:lstStyle/>
          <a:p>
            <a:r>
              <a:rPr lang="it-IT" dirty="0"/>
              <a:t>Live demo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B47E7ED-D32C-4030-B28F-155DD39D016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825175" y="2380050"/>
            <a:ext cx="1971212" cy="572400"/>
          </a:xfrm>
        </p:spPr>
        <p:txBody>
          <a:bodyPr/>
          <a:lstStyle/>
          <a:p>
            <a:r>
              <a:rPr lang="it-IT" dirty="0"/>
              <a:t>Data preprocessing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0FC02950-C67D-4209-B1A6-FE3C8A18828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it-IT" dirty="0"/>
              <a:t>Tecnologie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141020BD-6F81-48BC-90F3-951CD4BABD0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it-IT" dirty="0"/>
              <a:t>Idea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41F84624-C995-420E-9678-64F1628CECF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81075" y="3742224"/>
            <a:ext cx="1451703" cy="572400"/>
          </a:xfrm>
        </p:spPr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C876A988-06A4-4ACD-A591-F5E7429E72E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92142" y="1969950"/>
            <a:ext cx="1665600" cy="572400"/>
          </a:xfrm>
        </p:spPr>
        <p:txBody>
          <a:bodyPr/>
          <a:lstStyle/>
          <a:p>
            <a:r>
              <a:rPr lang="it-IT" dirty="0"/>
              <a:t>Data collection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023557FF-3EA9-43C3-8F81-F082E54EAAF2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it-IT" dirty="0"/>
              <a:t>Esposizione dell’idea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B955F792-151C-4601-92DC-76D0D11F5B9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199650" y="4148741"/>
            <a:ext cx="2127191" cy="572400"/>
          </a:xfrm>
        </p:spPr>
        <p:txBody>
          <a:bodyPr/>
          <a:lstStyle/>
          <a:p>
            <a:r>
              <a:rPr lang="it-IT" dirty="0"/>
              <a:t>Presentazione delle funzionalità implementate</a:t>
            </a:r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984CD8DC-1103-46BA-83DD-9D534543B4D3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1410723" y="2380873"/>
            <a:ext cx="1971212" cy="572400"/>
          </a:xfrm>
        </p:spPr>
        <p:txBody>
          <a:bodyPr/>
          <a:lstStyle/>
          <a:p>
            <a:r>
              <a:rPr lang="it-IT" dirty="0"/>
              <a:t>Descrizione dei dataset inizialmente individuati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ED508A14-1E7C-4D07-82EB-7B80CB664E0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208073" y="987775"/>
            <a:ext cx="1859605" cy="572400"/>
          </a:xfrm>
        </p:spPr>
        <p:txBody>
          <a:bodyPr/>
          <a:lstStyle/>
          <a:p>
            <a:r>
              <a:rPr lang="it-IT" dirty="0"/>
              <a:t>Illustrazione delle tecnologie impiegate</a:t>
            </a:r>
          </a:p>
        </p:txBody>
      </p:sp>
      <p:sp>
        <p:nvSpPr>
          <p:cNvPr id="12" name="Sottotitolo 11">
            <a:extLst>
              <a:ext uri="{FF2B5EF4-FFF2-40B4-BE49-F238E27FC236}">
                <a16:creationId xmlns:a16="http://schemas.microsoft.com/office/drawing/2014/main" id="{068C5322-2988-4999-8857-BD7D426A50D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843751" y="4148741"/>
            <a:ext cx="1863220" cy="572400"/>
          </a:xfrm>
        </p:spPr>
        <p:txBody>
          <a:bodyPr/>
          <a:lstStyle/>
          <a:p>
            <a:r>
              <a:rPr lang="it-IT" dirty="0"/>
              <a:t>Conduzione di una live demo dell’applicativo</a:t>
            </a:r>
          </a:p>
        </p:txBody>
      </p:sp>
      <p:sp>
        <p:nvSpPr>
          <p:cNvPr id="13" name="Sottotitolo 12">
            <a:extLst>
              <a:ext uri="{FF2B5EF4-FFF2-40B4-BE49-F238E27FC236}">
                <a16:creationId xmlns:a16="http://schemas.microsoft.com/office/drawing/2014/main" id="{A897E9BA-17CC-401E-9244-5E97EB447FFA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843750" y="2790941"/>
            <a:ext cx="2185949" cy="572400"/>
          </a:xfrm>
        </p:spPr>
        <p:txBody>
          <a:bodyPr/>
          <a:lstStyle/>
          <a:p>
            <a:r>
              <a:rPr lang="it-IT" dirty="0"/>
              <a:t>Spiegazione delle trasformazioni applicate ai dataset</a:t>
            </a:r>
          </a:p>
        </p:txBody>
      </p:sp>
      <p:sp>
        <p:nvSpPr>
          <p:cNvPr id="14" name="Titolo 13">
            <a:extLst>
              <a:ext uri="{FF2B5EF4-FFF2-40B4-BE49-F238E27FC236}">
                <a16:creationId xmlns:a16="http://schemas.microsoft.com/office/drawing/2014/main" id="{29FA3D5C-E885-4CF6-8EC8-09F7A2F8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</a:t>
            </a:r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1DAEF60-0FEA-4A16-A9AA-48ADA43F2E73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r>
              <a:rPr lang="it-IT" dirty="0"/>
              <a:t>5</a:t>
            </a:r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5C397A25-F4D3-4952-85A7-7BE75180D293}"/>
              </a:ext>
            </a:extLst>
          </p:cNvPr>
          <p:cNvSpPr>
            <a:spLocks noGrp="1"/>
          </p:cNvSpPr>
          <p:nvPr>
            <p:ph type="title" idx="17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BE8534A6-81C8-459A-9C5C-E551253CC193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6F10D82-F7CF-4794-90C6-1FE5E231E0C0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r>
              <a:rPr lang="it-IT" dirty="0"/>
              <a:t>6</a:t>
            </a:r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D64BCB52-058A-4A01-B776-CA5074908207}"/>
              </a:ext>
            </a:extLst>
          </p:cNvPr>
          <p:cNvSpPr>
            <a:spLocks noGrp="1"/>
          </p:cNvSpPr>
          <p:nvPr>
            <p:ph type="title" idx="20"/>
          </p:nvPr>
        </p:nvSpPr>
        <p:spPr/>
        <p:txBody>
          <a:bodyPr/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5976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Rimozione di un film dai visti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Rimuove un film dalla lista dei film visti.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FA9BD13-CCAE-4C78-A422-8110734C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8" r="916"/>
          <a:stretch/>
        </p:blipFill>
        <p:spPr>
          <a:xfrm>
            <a:off x="6131858" y="3106271"/>
            <a:ext cx="2010335" cy="732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8CFC08D-A12E-4616-8073-950D6B6EB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7723"/>
            <a:ext cx="4628190" cy="16861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.getViewedMovies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().remove(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sessionfilm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filter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.getUsername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viewedMovies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.getViewedMovies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0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 Rimozione di un film da vedere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Rimuove un film dalla lista dei film visti.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E5C4C1-A4BE-4F12-B7DF-A9C08930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7722"/>
            <a:ext cx="4628190" cy="16861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.getMoviesToSee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().remove(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sessionfilm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filter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.getUsername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moviesToSee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.getMoviesToSee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D0671E-54DF-4DF2-9CF0-19ABC8F6F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" b="568"/>
          <a:stretch/>
        </p:blipFill>
        <p:spPr>
          <a:xfrm>
            <a:off x="6190203" y="3106271"/>
            <a:ext cx="1916206" cy="732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3131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926541" y="1666525"/>
            <a:ext cx="4361262" cy="896700"/>
          </a:xfrm>
        </p:spPr>
        <p:txBody>
          <a:bodyPr/>
          <a:lstStyle/>
          <a:p>
            <a:r>
              <a:rPr lang="it-IT" dirty="0"/>
              <a:t>Funzionalità: Rimozione di un film dal database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Rimuove un film dal database.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2D3E08-C0EB-45E7-BAAF-FFE99429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 t="3671" r="788" b="6422"/>
          <a:stretch/>
        </p:blipFill>
        <p:spPr>
          <a:xfrm>
            <a:off x="6239436" y="3133165"/>
            <a:ext cx="2097740" cy="658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986167D-FBB7-4CF1-9EC7-3455D97C5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2307"/>
            <a:ext cx="4134971" cy="191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org.bson.Document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filter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sessionfilm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.find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.deleteOne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7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7350363" cy="504000"/>
          </a:xfrm>
        </p:spPr>
        <p:txBody>
          <a:bodyPr/>
          <a:lstStyle/>
          <a:p>
            <a:r>
              <a:rPr lang="it-IT" dirty="0"/>
              <a:t>Funzionalità: Aggiunta/modifica FILM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A62CFA-FF99-47B9-935E-719BF938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35" y="1134431"/>
            <a:ext cx="4075424" cy="36666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56E21A-881C-4B50-B82C-93B46C91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7" t="6886" r="3205" b="4657"/>
          <a:stretch/>
        </p:blipFill>
        <p:spPr>
          <a:xfrm>
            <a:off x="7863168" y="344033"/>
            <a:ext cx="1167497" cy="48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D5F842C-D6B1-4A1D-89A4-7CECCD64D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56" b="18752"/>
          <a:stretch/>
        </p:blipFill>
        <p:spPr>
          <a:xfrm>
            <a:off x="6097525" y="220637"/>
            <a:ext cx="1614363" cy="60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8AA0F6B-31C6-4C78-BD64-EC7DA92ED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25" y="893567"/>
            <a:ext cx="4281941" cy="4019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 documentUpdater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BasicDBObject();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"title"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filmBean.getTitle());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"genres"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filmBean.getGenres());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"duration"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filmBean.getDuration());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"releaseDate"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filmBean.getReleaseDate());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"averageRating"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filmBean.getAverageRating());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"storyline"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filmBean.getStoryline());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"actors"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filmBean.getActors());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"imdbRating"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filmBean.getImdbRating());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"posterurl"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filmBean.getPosterurl());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"productionCompany"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filmBean.getProductionCompany());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"catalog"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filmBean.getCatalog());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"country"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filmBean.getCountry());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"director"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filmBean.getDirector());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"language"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filmBean.getLanguage());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"originalTitle"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filmBean.getOriginalTitle());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 updateObject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BasicDBObject();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().getCollection(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).updateOne(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endParaRPr kumimoji="0" lang="it-IT" altLang="it-IT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82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4067733" cy="504000"/>
          </a:xfrm>
        </p:spPr>
        <p:txBody>
          <a:bodyPr/>
          <a:lstStyle/>
          <a:p>
            <a:r>
              <a:rPr lang="it-IT" dirty="0"/>
              <a:t>Funzionalità: RECENSIONI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B5119F-3DA3-49F4-BEFF-8D7E0D2A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4" y="1614941"/>
            <a:ext cx="8135471" cy="21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86D32-1B56-4703-AF66-B35F66F8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321203" y="2117001"/>
            <a:ext cx="3966600" cy="896700"/>
          </a:xfrm>
        </p:spPr>
        <p:txBody>
          <a:bodyPr/>
          <a:lstStyle/>
          <a:p>
            <a:r>
              <a:rPr lang="it-IT" dirty="0"/>
              <a:t>Funzionalità: Aggiungere / </a:t>
            </a:r>
            <a:br>
              <a:rPr lang="it-IT" dirty="0"/>
            </a:br>
            <a:r>
              <a:rPr lang="it-IT" dirty="0"/>
              <a:t>modificare recensione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C16594-6A4B-4F77-9206-7EBBA0384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9097" y="3211251"/>
            <a:ext cx="3068700" cy="1170000"/>
          </a:xfrm>
        </p:spPr>
        <p:txBody>
          <a:bodyPr/>
          <a:lstStyle/>
          <a:p>
            <a:r>
              <a:rPr lang="it-IT" dirty="0"/>
              <a:t>Aggiunge/modifica la </a:t>
            </a:r>
            <a:r>
              <a:rPr lang="it-IT" b="1" dirty="0"/>
              <a:t>recensione</a:t>
            </a:r>
            <a:r>
              <a:rPr lang="it-IT" dirty="0"/>
              <a:t> di un utente per un film del database.</a:t>
            </a:r>
          </a:p>
          <a:p>
            <a:endParaRPr lang="it-IT" dirty="0"/>
          </a:p>
          <a:p>
            <a:r>
              <a:rPr lang="it-IT" dirty="0"/>
              <a:t>Dato che una recensione si confà di un voto, il voto medio degli utenti per il film viene aggiornato di conseguenza.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AC288AD-F88C-4EAC-9C59-E11BECEBF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18" y="219763"/>
            <a:ext cx="4703532" cy="46869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==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ArrayList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&lt;&gt;();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nuovaRecensione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list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else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.addRecensione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nuovaRecensione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double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val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double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.getDouble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"vote"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val = val +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val = val 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().size();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.setAverageRating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(val);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"reviews"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filmBean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.getReviews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averageRating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val);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10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765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7350363" cy="504000"/>
          </a:xfrm>
        </p:spPr>
        <p:txBody>
          <a:bodyPr/>
          <a:lstStyle/>
          <a:p>
            <a:r>
              <a:rPr lang="it-IT" dirty="0"/>
              <a:t>Funzionalità: Visualizzazione/modifica profilo utente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20CCEF-A3ED-4BB9-BCD1-F7B6F470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0" y="1470891"/>
            <a:ext cx="4152849" cy="29599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D71290-92E3-4A03-BBCA-6122EC10F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11" y="1067007"/>
            <a:ext cx="4150495" cy="3801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filter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Document(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mongoDatabase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.find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findIterable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 {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"email"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.getEmail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(!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passu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.equals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)){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"password"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.getPassword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}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"username"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.getUsername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firstName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.getFirstName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lastName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.getLastName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"gender"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.getGender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dateOfBirth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temp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.getDateOfBirth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 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.put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"$set"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documentUpdater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85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updateOne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filter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8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updateObject</a:t>
            </a: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8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15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7350363" cy="504000"/>
          </a:xfrm>
        </p:spPr>
        <p:txBody>
          <a:bodyPr/>
          <a:lstStyle/>
          <a:p>
            <a:r>
              <a:rPr lang="it-IT" dirty="0"/>
              <a:t>Funzionalità: Visualizzazione Statistiche lato admin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D51798-0345-48BF-AB77-81A39AAF3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r="51177" b="6241"/>
          <a:stretch/>
        </p:blipFill>
        <p:spPr>
          <a:xfrm>
            <a:off x="5755342" y="1469357"/>
            <a:ext cx="2979158" cy="18000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2915D8B-D0E6-4FE8-A391-A3EF7CB1B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00" y="1051842"/>
            <a:ext cx="4740724" cy="38318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users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"users"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"$gender"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"male"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"$gender"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eqOther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"$gender"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"other"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condOther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eqOther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"male"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"other"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condOther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projectUsers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"$project"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groups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"male"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"$male"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"other"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"$other"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groupUsers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"$group"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AggregateIterable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users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.aggregate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projectUsers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groupUsers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iterable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()){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"male"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female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nOthers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"other"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1A6CE11F-C790-45AE-B07A-C58193DF47AD}"/>
              </a:ext>
            </a:extLst>
          </p:cNvPr>
          <p:cNvSpPr txBox="1">
            <a:spLocks/>
          </p:cNvSpPr>
          <p:nvPr/>
        </p:nvSpPr>
        <p:spPr>
          <a:xfrm>
            <a:off x="5755342" y="3269357"/>
            <a:ext cx="2979158" cy="117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dirty="0">
                <a:latin typeface="Dosis ExtraLight" panose="020B0604020202020204" charset="0"/>
              </a:rPr>
              <a:t>Visualizzazione del numero di utenti che hanno scelto come genere: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Maschile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Femminile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Altro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Non specificato</a:t>
            </a:r>
          </a:p>
        </p:txBody>
      </p:sp>
    </p:spTree>
    <p:extLst>
      <p:ext uri="{BB962C8B-B14F-4D97-AF65-F5344CB8AC3E}">
        <p14:creationId xmlns:p14="http://schemas.microsoft.com/office/powerpoint/2010/main" val="853308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0AC8-9040-41DE-AE68-A37E296C5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749" y="366800"/>
            <a:ext cx="7350363" cy="504000"/>
          </a:xfrm>
        </p:spPr>
        <p:txBody>
          <a:bodyPr/>
          <a:lstStyle/>
          <a:p>
            <a:r>
              <a:rPr lang="it-IT" dirty="0"/>
              <a:t>Funzionalità: Visualizzazione Statistiche lato admin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1D592C-33AA-4431-A353-EB687346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" r="1045"/>
          <a:stretch/>
        </p:blipFill>
        <p:spPr>
          <a:xfrm>
            <a:off x="5755341" y="1671750"/>
            <a:ext cx="2976263" cy="18000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2915D8B-D0E6-4FE8-A391-A3EF7CB1B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95" y="1071430"/>
            <a:ext cx="5228645" cy="3970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movies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MongoDBConnection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getDatabase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().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getCollection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"movies"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eqMoviesComingSoon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"$catalog"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condMoviesComingSoon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eqMoviesComingSoon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eqMoviesInTheaters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"$catalog"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condMoviesInTheaters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eqMoviesInTheaters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eqTopRatedMovies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eq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"$catalog"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condTopRatedMovies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cond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eqTopRatedMovies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0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condMoviesComingSoon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condMoviesInTheaters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condTopRatedMovies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projectMovies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"$project"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singleProjects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groups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.append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"_id"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null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).append(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    append(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"$sum"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bel" panose="020B0604020202020204" charset="0"/>
              </a:rPr>
              <a:t>1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new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BasicDBObject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"$group"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AggregateIterable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&gt;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iterable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movies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.aggregate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Arrays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</a:t>
            </a:r>
            <a:r>
              <a:rPr kumimoji="0" lang="it-IT" altLang="it-IT" sz="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asList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projectMovies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groupMovies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MongoCursor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iterable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.iterator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.hasNext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()){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cursor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.next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nMoviesComingSoon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movies_coming_soon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nMoviesInTheaters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movies_in_theaters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nTopRatedMovies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top_rated_movies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bel" panose="020B0604020202020204" charset="0"/>
              </a:rPr>
              <a:t>int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nTotal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=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el" panose="020B0604020202020204" charset="0"/>
              </a:rPr>
              <a:t>document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.getInteger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(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total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bel" panose="020B0604020202020204" charset="0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);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bel" panose="020B0604020202020204" charset="0"/>
              </a:rPr>
              <a:t>}</a:t>
            </a:r>
            <a:endParaRPr kumimoji="0" lang="it-IT" altLang="it-I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47210BB-7318-4706-A01C-AC2A9CD7BEA5}"/>
              </a:ext>
            </a:extLst>
          </p:cNvPr>
          <p:cNvSpPr txBox="1">
            <a:spLocks/>
          </p:cNvSpPr>
          <p:nvPr/>
        </p:nvSpPr>
        <p:spPr>
          <a:xfrm>
            <a:off x="5755341" y="3471750"/>
            <a:ext cx="2979158" cy="117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dirty="0">
                <a:latin typeface="Dosis ExtraLight" panose="020B0604020202020204" charset="0"/>
              </a:rPr>
              <a:t>Visualizzazione del numero di film presenti: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Nel catalogo dei film al cinema;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Nel catalogo dei film prossimi all’uscita;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Nel catalogo dei film migliori;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Dosis ExtraLight" panose="020B0604020202020204" charset="0"/>
              </a:rPr>
              <a:t>In nessun catalogo.</a:t>
            </a:r>
          </a:p>
        </p:txBody>
      </p:sp>
    </p:spTree>
    <p:extLst>
      <p:ext uri="{BB962C8B-B14F-4D97-AF65-F5344CB8AC3E}">
        <p14:creationId xmlns:p14="http://schemas.microsoft.com/office/powerpoint/2010/main" val="2089125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0B0F27-279C-4C55-B25B-D910160AC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it-IT" dirty="0"/>
              <a:t>THANKS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91E715-2E05-4E29-88CD-D793D437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974" y="2438625"/>
            <a:ext cx="2262901" cy="1393500"/>
          </a:xfrm>
        </p:spPr>
        <p:txBody>
          <a:bodyPr/>
          <a:lstStyle/>
          <a:p>
            <a:r>
              <a:rPr lang="it-IT" dirty="0"/>
              <a:t>A seguire, una </a:t>
            </a:r>
            <a:r>
              <a:rPr lang="it-IT" b="1" dirty="0">
                <a:latin typeface="Dosis" panose="020B0604020202020204" charset="0"/>
                <a:ea typeface="FangSong" panose="020B0503020204020204" pitchFamily="49" charset="-122"/>
              </a:rPr>
              <a:t>live demo </a:t>
            </a:r>
            <a:r>
              <a:rPr lang="it-IT" dirty="0"/>
              <a:t>della web application presentata.</a:t>
            </a:r>
          </a:p>
        </p:txBody>
      </p:sp>
    </p:spTree>
    <p:extLst>
      <p:ext uri="{BB962C8B-B14F-4D97-AF65-F5344CB8AC3E}">
        <p14:creationId xmlns:p14="http://schemas.microsoft.com/office/powerpoint/2010/main" val="2380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4A179E-0632-4DAE-B877-15A94E61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197" y="1666525"/>
            <a:ext cx="7556400" cy="896700"/>
          </a:xfrm>
        </p:spPr>
        <p:txBody>
          <a:bodyPr/>
          <a:lstStyle/>
          <a:p>
            <a:r>
              <a:rPr lang="it-IT" dirty="0"/>
              <a:t>IDEA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9F353B-09B5-47B2-BB96-551A0580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56193" y="2760775"/>
            <a:ext cx="7554942" cy="1170000"/>
          </a:xfrm>
        </p:spPr>
        <p:txBody>
          <a:bodyPr/>
          <a:lstStyle/>
          <a:p>
            <a:r>
              <a:rPr lang="it-IT" sz="2400" b="1" dirty="0">
                <a:latin typeface="Dosis" panose="020B0604020202020204" charset="0"/>
              </a:rPr>
              <a:t>Movieverse</a:t>
            </a:r>
            <a:r>
              <a:rPr lang="it-IT" sz="2400" dirty="0"/>
              <a:t> è una web application nata dalla volontà di fornire alle persone un mezzo per ricercare e scoprire nuovi film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8309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F908851-BDE1-4416-B7EA-B8463642B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DBMS NoSQL orientato ai documenti, particolarmente adatto alla memorizzazione di dati quali quelli di film, in quanto caratterizzati da una struttura dinamica</a:t>
            </a:r>
          </a:p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187E94D-63AB-4B86-8A69-033F54620AD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it-IT" dirty="0"/>
              <a:t>MongoDB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B3C33D2E-A2AF-4D3F-A5FD-31A3F32303D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it-IT" dirty="0"/>
              <a:t>Framework impiegato per la realizzazione del front-end responsive della web application, attraverso l’utilizzo di HTML, CSS e JavaScript,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6D32304-C6A6-4C4E-B95E-7754A6EB6DF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it-IT" dirty="0"/>
              <a:t>bootstrap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B570C949-4CAF-4E50-BF73-F651369308A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it-IT" dirty="0"/>
              <a:t>Linguaggio di programmazione utilizzato per implementare il back-end della web application, in accordo al pattern architetturale MVC</a:t>
            </a:r>
          </a:p>
          <a:p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9F9D0C5-F203-4313-A755-970639DDC5E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it-IT" dirty="0"/>
              <a:t>java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A98B4D96-495F-40D9-B189-66AC4F077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/>
              <a:t>TECNOLOGIE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1D28EDD-40EA-45FE-8584-6B8DA05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23" y="2340044"/>
            <a:ext cx="972903" cy="97290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2AFE485-D4D3-48A3-9169-8B4FC665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34" y="1294505"/>
            <a:ext cx="2153916" cy="5850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56878A3-64CB-438B-B0EE-4E26536D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03" y="3773397"/>
            <a:ext cx="848945" cy="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5F32A18-9611-4EC7-8467-6403C7C7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129" y="908528"/>
            <a:ext cx="2844000" cy="360000"/>
          </a:xfrm>
        </p:spPr>
        <p:txBody>
          <a:bodyPr/>
          <a:lstStyle/>
          <a:p>
            <a:pPr marL="158750" indent="0" algn="ctr">
              <a:buNone/>
            </a:pPr>
            <a:r>
              <a:rPr lang="it-IT" dirty="0">
                <a:hlinkClick r:id="rId2"/>
              </a:rPr>
              <a:t>https://github.com/FEND16/movie-json-data</a:t>
            </a:r>
            <a:endParaRPr lang="it-IT" dirty="0"/>
          </a:p>
          <a:p>
            <a:pPr marL="158750" indent="0" algn="ctr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1F284F7-0FFE-47E7-8D70-A78CB9CC3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collection: Fonti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A982F1-C710-47E4-87BB-6726B145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1312414"/>
            <a:ext cx="2844000" cy="3704523"/>
          </a:xfrm>
          <a:prstGeom prst="rect">
            <a:avLst/>
          </a:prstGeom>
        </p:spPr>
      </p:pic>
      <p:sp>
        <p:nvSpPr>
          <p:cNvPr id="6" name="Sottotitolo 1">
            <a:extLst>
              <a:ext uri="{FF2B5EF4-FFF2-40B4-BE49-F238E27FC236}">
                <a16:creationId xmlns:a16="http://schemas.microsoft.com/office/drawing/2014/main" id="{1E990B40-6B34-4F46-B234-4C942CA39FC8}"/>
              </a:ext>
            </a:extLst>
          </p:cNvPr>
          <p:cNvSpPr txBox="1">
            <a:spLocks/>
          </p:cNvSpPr>
          <p:nvPr/>
        </p:nvSpPr>
        <p:spPr>
          <a:xfrm>
            <a:off x="4580850" y="908528"/>
            <a:ext cx="40296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 dirty="0">
                <a:hlinkClick r:id="rId4"/>
              </a:rPr>
              <a:t>https://www.kaggle.com/stefanoleone992/imdb-extensive-dataset</a:t>
            </a:r>
            <a:endParaRPr lang="it-IT" dirty="0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B77C86-9980-4B10-9D09-B6D6FB8A1F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" r="799"/>
          <a:stretch/>
        </p:blipFill>
        <p:spPr>
          <a:xfrm>
            <a:off x="5022362" y="1312413"/>
            <a:ext cx="3146612" cy="3704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8AB080A-12C1-4CD0-AA6D-62EB2724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554" y="1029424"/>
            <a:ext cx="450591" cy="1740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5C5B829-A06D-4044-8C89-659A1FD4B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04" y="923398"/>
            <a:ext cx="587127" cy="33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5F32A18-9611-4EC7-8467-6403C7C7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129" y="908528"/>
            <a:ext cx="2844000" cy="360000"/>
          </a:xfrm>
        </p:spPr>
        <p:txBody>
          <a:bodyPr/>
          <a:lstStyle/>
          <a:p>
            <a:pPr marL="158750" indent="0" algn="ctr">
              <a:buNone/>
            </a:pPr>
            <a:r>
              <a:rPr lang="it-IT" dirty="0">
                <a:hlinkClick r:id="rId2"/>
              </a:rPr>
              <a:t>https://github.com/FEND16/movie-json-data</a:t>
            </a:r>
            <a:endParaRPr lang="it-IT" dirty="0"/>
          </a:p>
          <a:p>
            <a:pPr marL="158750" indent="0" algn="ctr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1F284F7-0FFE-47E7-8D70-A78CB9CC3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collection: Dataset</a:t>
            </a:r>
          </a:p>
        </p:txBody>
      </p:sp>
      <p:sp>
        <p:nvSpPr>
          <p:cNvPr id="6" name="Sottotitolo 1">
            <a:extLst>
              <a:ext uri="{FF2B5EF4-FFF2-40B4-BE49-F238E27FC236}">
                <a16:creationId xmlns:a16="http://schemas.microsoft.com/office/drawing/2014/main" id="{1E990B40-6B34-4F46-B234-4C942CA39FC8}"/>
              </a:ext>
            </a:extLst>
          </p:cNvPr>
          <p:cNvSpPr txBox="1">
            <a:spLocks/>
          </p:cNvSpPr>
          <p:nvPr/>
        </p:nvSpPr>
        <p:spPr>
          <a:xfrm>
            <a:off x="4580850" y="908528"/>
            <a:ext cx="40296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 dirty="0">
                <a:hlinkClick r:id="rId3"/>
              </a:rPr>
              <a:t>https://www.kaggle.com/stefanoleone992/imdb-extensive-dataset</a:t>
            </a:r>
            <a:endParaRPr lang="it-IT" dirty="0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AB080A-12C1-4CD0-AA6D-62EB2724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554" y="1029424"/>
            <a:ext cx="450591" cy="1740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5C5B829-A06D-4044-8C89-659A1FD4B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04" y="923398"/>
            <a:ext cx="587127" cy="330259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7954D7-76FB-4311-8E9E-D2A4227DE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09" y="1418438"/>
            <a:ext cx="3209920" cy="250775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C2D9BBA-04CC-46E2-9D92-FA939F2E36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77" b="428"/>
          <a:stretch/>
        </p:blipFill>
        <p:spPr>
          <a:xfrm>
            <a:off x="4272939" y="1418438"/>
            <a:ext cx="4645457" cy="25077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BBE919-B8BF-4057-AB28-1424D1BFBD46}"/>
              </a:ext>
            </a:extLst>
          </p:cNvPr>
          <p:cNvSpPr txBox="1"/>
          <p:nvPr/>
        </p:nvSpPr>
        <p:spPr>
          <a:xfrm>
            <a:off x="5761945" y="4002929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accent3"/>
                </a:solidFill>
                <a:latin typeface="Abel" panose="020B0604020202020204" charset="0"/>
              </a:rPr>
              <a:t>IMDb</a:t>
            </a: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 movies.csv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CF7C00E-6C49-4096-9EF7-215E7B40155B}"/>
              </a:ext>
            </a:extLst>
          </p:cNvPr>
          <p:cNvSpPr txBox="1"/>
          <p:nvPr/>
        </p:nvSpPr>
        <p:spPr>
          <a:xfrm>
            <a:off x="1298019" y="4002929"/>
            <a:ext cx="2263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movies-coming-</a:t>
            </a:r>
            <a:r>
              <a:rPr lang="it-IT" dirty="0" err="1">
                <a:solidFill>
                  <a:schemeClr val="accent3"/>
                </a:solidFill>
                <a:latin typeface="Abel" panose="020B0604020202020204" charset="0"/>
              </a:rPr>
              <a:t>soon.json</a:t>
            </a:r>
            <a:endParaRPr lang="it-IT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movies-in-</a:t>
            </a:r>
            <a:r>
              <a:rPr lang="it-IT" dirty="0" err="1">
                <a:solidFill>
                  <a:schemeClr val="accent3"/>
                </a:solidFill>
                <a:latin typeface="Abel" panose="020B0604020202020204" charset="0"/>
              </a:rPr>
              <a:t>theaters.json</a:t>
            </a:r>
            <a:endParaRPr lang="it-IT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it-IT" dirty="0">
                <a:solidFill>
                  <a:schemeClr val="accent3"/>
                </a:solidFill>
                <a:latin typeface="Abel" panose="020B0604020202020204" charset="0"/>
              </a:rPr>
              <a:t>top-rated-movies-01.json</a:t>
            </a:r>
          </a:p>
        </p:txBody>
      </p:sp>
    </p:spTree>
    <p:extLst>
      <p:ext uri="{BB962C8B-B14F-4D97-AF65-F5344CB8AC3E}">
        <p14:creationId xmlns:p14="http://schemas.microsoft.com/office/powerpoint/2010/main" val="237472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5F32A18-9611-4EC7-8467-6403C7C7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129" y="908528"/>
            <a:ext cx="2844000" cy="360000"/>
          </a:xfrm>
        </p:spPr>
        <p:txBody>
          <a:bodyPr/>
          <a:lstStyle/>
          <a:p>
            <a:pPr marL="158750" indent="0" algn="ctr">
              <a:buNone/>
            </a:pPr>
            <a:r>
              <a:rPr lang="it-IT" dirty="0">
                <a:hlinkClick r:id="rId2"/>
              </a:rPr>
              <a:t>https://github.com/FEND16/movie-json-data</a:t>
            </a:r>
            <a:endParaRPr lang="it-IT" dirty="0"/>
          </a:p>
          <a:p>
            <a:pPr marL="158750" indent="0" algn="ctr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1F284F7-0FFE-47E7-8D70-A78CB9CC3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collection: Attributi</a:t>
            </a:r>
          </a:p>
        </p:txBody>
      </p:sp>
      <p:sp>
        <p:nvSpPr>
          <p:cNvPr id="6" name="Sottotitolo 1">
            <a:extLst>
              <a:ext uri="{FF2B5EF4-FFF2-40B4-BE49-F238E27FC236}">
                <a16:creationId xmlns:a16="http://schemas.microsoft.com/office/drawing/2014/main" id="{1E990B40-6B34-4F46-B234-4C942CA39FC8}"/>
              </a:ext>
            </a:extLst>
          </p:cNvPr>
          <p:cNvSpPr txBox="1">
            <a:spLocks/>
          </p:cNvSpPr>
          <p:nvPr/>
        </p:nvSpPr>
        <p:spPr>
          <a:xfrm>
            <a:off x="4580850" y="908528"/>
            <a:ext cx="40296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 dirty="0">
                <a:hlinkClick r:id="rId3"/>
              </a:rPr>
              <a:t>https://www.kaggle.com/stefanoleone992/imdb-extensive-dataset</a:t>
            </a:r>
            <a:endParaRPr lang="it-IT" dirty="0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AB080A-12C1-4CD0-AA6D-62EB2724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554" y="1029424"/>
            <a:ext cx="450591" cy="1740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5C5B829-A06D-4044-8C89-659A1FD4B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04" y="923398"/>
            <a:ext cx="587127" cy="33025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DE8C61-A42E-4E17-97D5-BF036D0804E1}"/>
              </a:ext>
            </a:extLst>
          </p:cNvPr>
          <p:cNvSpPr txBox="1"/>
          <p:nvPr/>
        </p:nvSpPr>
        <p:spPr>
          <a:xfrm>
            <a:off x="5489435" y="1418438"/>
            <a:ext cx="173156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imdb_title_id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title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original_title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year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date_published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genre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duration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country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language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director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writer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production_company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actors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description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avg_vote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votes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budget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usa_gross_income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worlwide_gross_income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metascore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reviews_from_users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reviews_from_cri</a:t>
            </a:r>
            <a:endParaRPr lang="it-IT" sz="1000" dirty="0">
              <a:solidFill>
                <a:schemeClr val="accent3"/>
              </a:solidFill>
              <a:latin typeface="Abel" panose="020B060402020202020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D3EFE4-8AFA-4F1D-93DC-6D8C41E07F34}"/>
              </a:ext>
            </a:extLst>
          </p:cNvPr>
          <p:cNvSpPr txBox="1"/>
          <p:nvPr/>
        </p:nvSpPr>
        <p:spPr>
          <a:xfrm>
            <a:off x="2047423" y="1418438"/>
            <a:ext cx="12234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title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year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genres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ratings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poster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contentRating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duration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releaseDate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averageRating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originalTitle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storyline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accent3"/>
                </a:solidFill>
                <a:latin typeface="Abel" panose="020B0604020202020204" charset="0"/>
              </a:rPr>
              <a:t>actors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imdbRating</a:t>
            </a:r>
            <a:endParaRPr lang="en-US" sz="1000" dirty="0">
              <a:solidFill>
                <a:schemeClr val="accent3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000" dirty="0" err="1">
                <a:solidFill>
                  <a:schemeClr val="accent3"/>
                </a:solidFill>
                <a:latin typeface="Abel" panose="020B0604020202020204" charset="0"/>
              </a:rPr>
              <a:t>posterurl</a:t>
            </a:r>
            <a:endParaRPr lang="it-IT" sz="1000" dirty="0">
              <a:solidFill>
                <a:schemeClr val="accent3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8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DCA9B2F-5AC8-4DF2-818B-0E737202C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354" y="1115677"/>
            <a:ext cx="4211387" cy="366718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it-IT" dirty="0"/>
              <a:t>Creazione della collezione </a:t>
            </a:r>
            <a:r>
              <a:rPr lang="it-IT" b="1" i="1" dirty="0"/>
              <a:t>movies </a:t>
            </a:r>
            <a:endParaRPr lang="it-IT" dirty="0"/>
          </a:p>
          <a:p>
            <a:pPr lvl="1"/>
            <a:r>
              <a:rPr lang="it-IT" sz="1100" dirty="0"/>
              <a:t>Per ognuno dei tre dataset preso da GitHub, è stata creata una collezione intermedia e, a ciascun documento, è stato attribuito un campo «</a:t>
            </a:r>
            <a:r>
              <a:rPr lang="it-IT" sz="1100" i="1" dirty="0"/>
              <a:t>catalog»</a:t>
            </a:r>
            <a:r>
              <a:rPr lang="it-IT" sz="1100" dirty="0"/>
              <a:t> con un valore rappresentativo del nome della collezione; successivamente, i documenti di queste tre collezioni (tra loro diversi) sono stati tra loro riuniti in un’unica collezione</a:t>
            </a:r>
          </a:p>
          <a:p>
            <a:pPr>
              <a:buFont typeface="+mj-lt"/>
              <a:buAutoNum type="arabicPeriod"/>
            </a:pPr>
            <a:r>
              <a:rPr lang="it-IT" dirty="0"/>
              <a:t>Rimozione campi non di interesse:</a:t>
            </a:r>
          </a:p>
          <a:p>
            <a:pPr lvl="1"/>
            <a:r>
              <a:rPr lang="it-IT" sz="1100" i="1" dirty="0" err="1"/>
              <a:t>year</a:t>
            </a:r>
            <a:endParaRPr lang="it-IT" sz="1100" i="1" dirty="0"/>
          </a:p>
          <a:p>
            <a:pPr lvl="1"/>
            <a:r>
              <a:rPr lang="it-IT" sz="1100" i="1" dirty="0"/>
              <a:t>ratings</a:t>
            </a:r>
          </a:p>
          <a:p>
            <a:pPr lvl="1"/>
            <a:r>
              <a:rPr lang="it-IT" sz="1100" i="1" dirty="0" err="1"/>
              <a:t>contentRating</a:t>
            </a:r>
            <a:endParaRPr lang="it-IT" sz="1100" i="1" dirty="0"/>
          </a:p>
          <a:p>
            <a:pPr lvl="1"/>
            <a:r>
              <a:rPr lang="it-IT" sz="1100" i="1" dirty="0"/>
              <a:t>poster</a:t>
            </a:r>
          </a:p>
          <a:p>
            <a:pPr>
              <a:buFont typeface="+mj-lt"/>
              <a:buAutoNum type="arabicPeriod"/>
            </a:pPr>
            <a:r>
              <a:rPr lang="it-IT" dirty="0"/>
              <a:t>Rimozione dai documenti dei campi aventi:</a:t>
            </a:r>
          </a:p>
          <a:p>
            <a:pPr lvl="1"/>
            <a:r>
              <a:rPr lang="it-IT" sz="1100" i="1" dirty="0" err="1"/>
              <a:t>originalTitle</a:t>
            </a:r>
            <a:r>
              <a:rPr lang="it-IT" sz="1100" i="1" dirty="0"/>
              <a:t> = ""</a:t>
            </a:r>
          </a:p>
          <a:p>
            <a:pPr lvl="1"/>
            <a:r>
              <a:rPr lang="it-IT" sz="1100" i="1" dirty="0"/>
              <a:t>duration = ""</a:t>
            </a:r>
          </a:p>
          <a:p>
            <a:pPr lvl="1"/>
            <a:r>
              <a:rPr lang="it-IT" sz="1100" i="1" dirty="0" err="1"/>
              <a:t>actors</a:t>
            </a:r>
            <a:r>
              <a:rPr lang="it-IT" sz="1100" i="1" dirty="0"/>
              <a:t> = [] </a:t>
            </a:r>
          </a:p>
          <a:p>
            <a:pPr lvl="1"/>
            <a:r>
              <a:rPr lang="it-IT" sz="1100" i="1" dirty="0" err="1"/>
              <a:t>storyline</a:t>
            </a:r>
            <a:r>
              <a:rPr lang="it-IT" sz="1100" i="1" dirty="0"/>
              <a:t> = ""</a:t>
            </a:r>
          </a:p>
          <a:p>
            <a:pPr lvl="1"/>
            <a:r>
              <a:rPr lang="it-IT" sz="1100" i="1" dirty="0" err="1"/>
              <a:t>posterurl</a:t>
            </a:r>
            <a:r>
              <a:rPr lang="it-IT" sz="1100" i="1" dirty="0"/>
              <a:t> = ""</a:t>
            </a:r>
          </a:p>
          <a:p>
            <a:endParaRPr lang="it-IT" sz="100" i="1" dirty="0"/>
          </a:p>
          <a:p>
            <a:pPr lvl="1"/>
            <a:endParaRPr lang="it-IT" sz="1100" i="1" dirty="0"/>
          </a:p>
          <a:p>
            <a:pPr>
              <a:buFont typeface="+mj-lt"/>
              <a:buAutoNum type="arabicPeriod"/>
            </a:pPr>
            <a:endParaRPr lang="it-IT" dirty="0"/>
          </a:p>
          <a:p>
            <a:endParaRPr lang="it-IT" sz="100" dirty="0"/>
          </a:p>
          <a:p>
            <a:endParaRPr lang="it-IT" sz="100" dirty="0"/>
          </a:p>
          <a:p>
            <a:pPr lvl="1"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F47B62-D183-4040-9172-3ACA4FFB5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 preprocessing</a:t>
            </a:r>
          </a:p>
        </p:txBody>
      </p:sp>
      <p:sp>
        <p:nvSpPr>
          <p:cNvPr id="4" name="Sottotitolo 1">
            <a:extLst>
              <a:ext uri="{FF2B5EF4-FFF2-40B4-BE49-F238E27FC236}">
                <a16:creationId xmlns:a16="http://schemas.microsoft.com/office/drawing/2014/main" id="{FF00A825-442F-425A-93D8-D4AFA05FB246}"/>
              </a:ext>
            </a:extLst>
          </p:cNvPr>
          <p:cNvSpPr txBox="1">
            <a:spLocks/>
          </p:cNvSpPr>
          <p:nvPr/>
        </p:nvSpPr>
        <p:spPr>
          <a:xfrm>
            <a:off x="5682600" y="450160"/>
            <a:ext cx="284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bel"/>
              <a:buChar char="●"/>
              <a:defRPr sz="1100" b="0" i="0" u="none" strike="noStrike" cap="none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accent2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pPr marL="158750" indent="0" algn="ctr">
              <a:buFont typeface="Abel"/>
              <a:buNone/>
            </a:pPr>
            <a:r>
              <a:rPr lang="it-IT">
                <a:hlinkClick r:id="rId2"/>
              </a:rPr>
              <a:t>https://github.com/FEND16/movie-json-data</a:t>
            </a:r>
            <a:endParaRPr lang="it-IT"/>
          </a:p>
          <a:p>
            <a:pPr marL="158750" indent="0" algn="ctr">
              <a:buFont typeface="Abel"/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BC91AE-4B6E-4136-9DA2-48ACD1939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465030"/>
            <a:ext cx="587127" cy="33025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B177A0-4EE3-4563-8879-2C72AE91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775" y="969030"/>
            <a:ext cx="4477871" cy="11817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4750D23-E67B-46BB-A588-E43F778790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94206" y="2212882"/>
            <a:ext cx="3477007" cy="118172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27DA9B9-AB1D-4CD8-9FD4-ED5CB07C76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6698" y="3456734"/>
            <a:ext cx="3812025" cy="11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1602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F1C232"/>
      </a:accent4>
      <a:accent5>
        <a:srgbClr val="FFD966"/>
      </a:accent5>
      <a:accent6>
        <a:srgbClr val="FFE599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4894</Words>
  <Application>Microsoft Office PowerPoint</Application>
  <PresentationFormat>Presentazione su schermo (16:9)</PresentationFormat>
  <Paragraphs>252</Paragraphs>
  <Slides>39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50" baseType="lpstr">
      <vt:lpstr>Staatliches</vt:lpstr>
      <vt:lpstr>Fira Sans Condensed ExtraLight</vt:lpstr>
      <vt:lpstr>Dosis</vt:lpstr>
      <vt:lpstr>Arial</vt:lpstr>
      <vt:lpstr>Squada One</vt:lpstr>
      <vt:lpstr>Fira Sans Extra Condensed Medium</vt:lpstr>
      <vt:lpstr>Dosis ExtraLight</vt:lpstr>
      <vt:lpstr>Abel</vt:lpstr>
      <vt:lpstr>Josefin Sans</vt:lpstr>
      <vt:lpstr>Poppins</vt:lpstr>
      <vt:lpstr>Isometric Proposal by Slidesgo</vt:lpstr>
      <vt:lpstr>MOvieverse</vt:lpstr>
      <vt:lpstr>Team</vt:lpstr>
      <vt:lpstr>1</vt:lpstr>
      <vt:lpstr>IDEA</vt:lpstr>
      <vt:lpstr>TECNOLOGIE</vt:lpstr>
      <vt:lpstr>Data collection: Fonti</vt:lpstr>
      <vt:lpstr>Data collection: Dataset</vt:lpstr>
      <vt:lpstr>Data collection: Attributi</vt:lpstr>
      <vt:lpstr>Data preprocessing</vt:lpstr>
      <vt:lpstr>Data preprocessing</vt:lpstr>
      <vt:lpstr>Data preprocessing</vt:lpstr>
      <vt:lpstr>Data preprocessing</vt:lpstr>
      <vt:lpstr>Data preprocessing: Merge DELLE COLLEZIONI</vt:lpstr>
      <vt:lpstr>Data preprocessing: Riduzione dataset</vt:lpstr>
      <vt:lpstr>Data preprocessing: Assegnamento dei cataloghi</vt:lpstr>
      <vt:lpstr>MongoDB</vt:lpstr>
      <vt:lpstr>Funzionalità: Registrazione</vt:lpstr>
      <vt:lpstr>Funzionalità: Login</vt:lpstr>
      <vt:lpstr>Funzionalità: Catalogo</vt:lpstr>
      <vt:lpstr>Funzionalità: Visualizzazione catalogo</vt:lpstr>
      <vt:lpstr>Funzionalità: Visualizzazione catalogo</vt:lpstr>
      <vt:lpstr>Funzionalità: Visualizzazione catalogo</vt:lpstr>
      <vt:lpstr>Funzionalità: Visualizzazione catalogo</vt:lpstr>
      <vt:lpstr>Funzionalità: Visualizzazione catalogo</vt:lpstr>
      <vt:lpstr>Funzionalità: Visualizzazione catalogo</vt:lpstr>
      <vt:lpstr>Funzionalità: Visualizzazione dettagli film</vt:lpstr>
      <vt:lpstr>Funzionalità: Visualizzazione dettagli film</vt:lpstr>
      <vt:lpstr>Funzionalità: Aggiunta di un film ai visti</vt:lpstr>
      <vt:lpstr>Funzionalità: Aggiunta di un film da vedere</vt:lpstr>
      <vt:lpstr>Funzionalità: Rimozione di un film dai visti</vt:lpstr>
      <vt:lpstr>Funzionalità: Rimozione di un film da vedere</vt:lpstr>
      <vt:lpstr>Funzionalità: Rimozione di un film dal database</vt:lpstr>
      <vt:lpstr>Funzionalità: Aggiunta/modifica FILM</vt:lpstr>
      <vt:lpstr>Funzionalità: RECENSIONI</vt:lpstr>
      <vt:lpstr>Funzionalità: Aggiungere /  modificare recensione</vt:lpstr>
      <vt:lpstr>Funzionalità: Visualizzazione/modifica profilo utente</vt:lpstr>
      <vt:lpstr>Funzionalità: Visualizzazione Statistiche lato admin</vt:lpstr>
      <vt:lpstr>Funzionalità: Visualizzazione Statistiche lato admin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cp:lastModifiedBy>Sabato Nocera</cp:lastModifiedBy>
  <cp:revision>90</cp:revision>
  <dcterms:modified xsi:type="dcterms:W3CDTF">2021-06-24T08:37:47Z</dcterms:modified>
</cp:coreProperties>
</file>